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5"/>
  </p:sldMasterIdLst>
  <p:notesMasterIdLst>
    <p:notesMasterId r:id="rId50"/>
  </p:notesMasterIdLst>
  <p:handoutMasterIdLst>
    <p:handoutMasterId r:id="rId51"/>
  </p:handoutMasterIdLst>
  <p:sldIdLst>
    <p:sldId id="256" r:id="rId6"/>
    <p:sldId id="257" r:id="rId7"/>
    <p:sldId id="297" r:id="rId8"/>
    <p:sldId id="259" r:id="rId9"/>
    <p:sldId id="289" r:id="rId10"/>
    <p:sldId id="290" r:id="rId11"/>
    <p:sldId id="291" r:id="rId12"/>
    <p:sldId id="292" r:id="rId13"/>
    <p:sldId id="293" r:id="rId14"/>
    <p:sldId id="294" r:id="rId15"/>
    <p:sldId id="295" r:id="rId16"/>
    <p:sldId id="264" r:id="rId17"/>
    <p:sldId id="296" r:id="rId18"/>
    <p:sldId id="299" r:id="rId19"/>
    <p:sldId id="300" r:id="rId20"/>
    <p:sldId id="301" r:id="rId21"/>
    <p:sldId id="302" r:id="rId22"/>
    <p:sldId id="303" r:id="rId23"/>
    <p:sldId id="304" r:id="rId24"/>
    <p:sldId id="305" r:id="rId25"/>
    <p:sldId id="306" r:id="rId26"/>
    <p:sldId id="307" r:id="rId27"/>
    <p:sldId id="308" r:id="rId28"/>
    <p:sldId id="309" r:id="rId29"/>
    <p:sldId id="310" r:id="rId30"/>
    <p:sldId id="283" r:id="rId31"/>
    <p:sldId id="311" r:id="rId32"/>
    <p:sldId id="312" r:id="rId33"/>
    <p:sldId id="284" r:id="rId34"/>
    <p:sldId id="313" r:id="rId35"/>
    <p:sldId id="314" r:id="rId36"/>
    <p:sldId id="315" r:id="rId37"/>
    <p:sldId id="316" r:id="rId38"/>
    <p:sldId id="285" r:id="rId39"/>
    <p:sldId id="317" r:id="rId40"/>
    <p:sldId id="318" r:id="rId41"/>
    <p:sldId id="319" r:id="rId42"/>
    <p:sldId id="321" r:id="rId43"/>
    <p:sldId id="322" r:id="rId44"/>
    <p:sldId id="323" r:id="rId45"/>
    <p:sldId id="324" r:id="rId46"/>
    <p:sldId id="325" r:id="rId47"/>
    <p:sldId id="326" r:id="rId48"/>
    <p:sldId id="328" r:id="rId4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35E23"/>
    <a:srgbClr val="9DAC8D"/>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p:scale>
          <a:sx n="68" d="100"/>
          <a:sy n="68" d="100"/>
        </p:scale>
        <p:origin x="-1464" y="-144"/>
      </p:cViewPr>
      <p:guideLst>
        <p:guide orient="horz" pos="2160"/>
        <p:guide pos="2880"/>
      </p:guideLst>
    </p:cSldViewPr>
  </p:slideViewPr>
  <p:notesTextViewPr>
    <p:cViewPr>
      <p:scale>
        <a:sx n="1" d="1"/>
        <a:sy n="1" d="1"/>
      </p:scale>
      <p:origin x="0" y="0"/>
    </p:cViewPr>
  </p:notesTextViewPr>
  <p:notesViewPr>
    <p:cSldViewPr snapToGrid="0" showGuides="1">
      <p:cViewPr varScale="1">
        <p:scale>
          <a:sx n="55" d="100"/>
          <a:sy n="55" d="100"/>
        </p:scale>
        <p:origin x="2796" y="7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54"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viewProps" Target="view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8" Type="http://schemas.openxmlformats.org/officeDocument/2006/relationships/slide" Target="slides/slide3.xml"/><Relationship Id="rId51" Type="http://schemas.openxmlformats.org/officeDocument/2006/relationships/handoutMaster" Target="handoutMasters/handoutMaster1.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3849AE6-9530-4382-B69B-98B315541137}" type="datetimeFigureOut">
              <a:rPr lang="tr-TR" smtClean="0"/>
              <a:t>18.09.2014</a:t>
            </a:fld>
            <a:endParaRPr lang="tr-TR"/>
          </a:p>
        </p:txBody>
      </p:sp>
      <p:sp>
        <p:nvSpPr>
          <p:cNvPr id="6" name="Footer Placeholder 5"/>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ide Number Placeholder 6"/>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6041A24-48A3-442B-B757-5CE62D58407D}" type="slidenum">
              <a:rPr lang="tr-TR" smtClean="0"/>
              <a:t>‹#›</a:t>
            </a:fld>
            <a:endParaRPr lang="tr-TR"/>
          </a:p>
        </p:txBody>
      </p:sp>
    </p:spTree>
    <p:extLst>
      <p:ext uri="{BB962C8B-B14F-4D97-AF65-F5344CB8AC3E}">
        <p14:creationId xmlns:p14="http://schemas.microsoft.com/office/powerpoint/2010/main" val="15471756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8AE3326-967D-4615-B237-2FBC87BBACE6}" type="datetimeFigureOut">
              <a:rPr lang="tr-TR" smtClean="0"/>
              <a:t>18.09.2014</a:t>
            </a:fld>
            <a:endParaRPr lang="tr-TR"/>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24C7D42-81FA-4105-AFFB-890702A6AE42}" type="slidenum">
              <a:rPr lang="tr-TR" smtClean="0"/>
              <a:t>‹#›</a:t>
            </a:fld>
            <a:endParaRPr lang="tr-TR"/>
          </a:p>
        </p:txBody>
      </p:sp>
    </p:spTree>
    <p:extLst>
      <p:ext uri="{BB962C8B-B14F-4D97-AF65-F5344CB8AC3E}">
        <p14:creationId xmlns:p14="http://schemas.microsoft.com/office/powerpoint/2010/main" val="20703617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Kapak">
    <p:bg>
      <p:bgPr>
        <a:blipFill rotWithShape="1">
          <a:blip r:embed="rId2"/>
          <a:stretch>
            <a:fillRect/>
          </a:stretch>
        </a:blipFill>
        <a:effectLst/>
      </p:bgPr>
    </p:bg>
    <p:spTree>
      <p:nvGrpSpPr>
        <p:cNvPr id="1" name=""/>
        <p:cNvGrpSpPr/>
        <p:nvPr/>
      </p:nvGrpSpPr>
      <p:grpSpPr>
        <a:xfrm>
          <a:off x="0" y="0"/>
          <a:ext cx="0" cy="0"/>
          <a:chOff x="0" y="0"/>
          <a:chExt cx="0" cy="0"/>
        </a:xfrm>
      </p:grpSpPr>
      <p:sp>
        <p:nvSpPr>
          <p:cNvPr id="9" name="TextBox 4"/>
          <p:cNvSpPr txBox="1">
            <a:spLocks/>
          </p:cNvSpPr>
          <p:nvPr userDrawn="1"/>
        </p:nvSpPr>
        <p:spPr>
          <a:xfrm>
            <a:off x="502386" y="2501029"/>
            <a:ext cx="8146333" cy="400110"/>
          </a:xfrm>
          <a:prstGeom prst="rect">
            <a:avLst/>
          </a:prstGeom>
          <a:noFill/>
        </p:spPr>
        <p:txBody>
          <a:bodyPr wrap="none" rtlCol="0">
            <a:normAutofit/>
          </a:bodyPr>
          <a:lstStyle/>
          <a:p>
            <a:pPr algn="ctr"/>
            <a:r>
              <a:rPr lang="tr-TR" sz="2000" b="1" smtClean="0">
                <a:solidFill>
                  <a:srgbClr val="425E23"/>
                </a:solidFill>
                <a:latin typeface="Arial" panose="020B0604020202020204" pitchFamily="34" charset="0"/>
                <a:cs typeface="Arial" panose="020B0604020202020204" pitchFamily="34" charset="0"/>
              </a:rPr>
              <a:t>İSTANBUL ÜNİVERSİTESİ AÇIK VE UZAKTAN EĞİTİM FAKÜLTESİ</a:t>
            </a:r>
            <a:endParaRPr lang="en-US" sz="2000" b="1">
              <a:solidFill>
                <a:srgbClr val="425E23"/>
              </a:solidFill>
              <a:latin typeface="Arial" panose="020B0604020202020204" pitchFamily="34" charset="0"/>
              <a:cs typeface="Arial" panose="020B0604020202020204" pitchFamily="34" charset="0"/>
            </a:endParaRPr>
          </a:p>
        </p:txBody>
      </p:sp>
      <p:sp>
        <p:nvSpPr>
          <p:cNvPr id="11" name="Text Placeholder 10"/>
          <p:cNvSpPr>
            <a:spLocks noGrp="1"/>
          </p:cNvSpPr>
          <p:nvPr>
            <p:ph type="body" sz="quarter" idx="13" hasCustomPrompt="1"/>
          </p:nvPr>
        </p:nvSpPr>
        <p:spPr>
          <a:xfrm>
            <a:off x="614189" y="3030713"/>
            <a:ext cx="7958376" cy="676275"/>
          </a:xfrm>
        </p:spPr>
        <p:txBody>
          <a:bodyPr>
            <a:normAutofit/>
          </a:bodyPr>
          <a:lstStyle>
            <a:lvl1pPr algn="ctr">
              <a:buFontTx/>
              <a:buNone/>
              <a:defRPr lang="tr-TR" sz="2200" b="1" i="0" kern="1200" cap="all" baseline="0" dirty="0">
                <a:solidFill>
                  <a:srgbClr val="425E23"/>
                </a:solidFill>
                <a:latin typeface="Arial" panose="020B0604020202020204" pitchFamily="34" charset="0"/>
                <a:ea typeface="+mn-ea"/>
                <a:cs typeface="Arial" panose="020B0604020202020204" pitchFamily="34" charset="0"/>
              </a:defRPr>
            </a:lvl1pPr>
            <a:lvl2pPr marL="457200" indent="0" algn="ctr">
              <a:buFontTx/>
              <a:buNone/>
              <a:defRPr/>
            </a:lvl2pPr>
            <a:lvl3pPr marL="914400" indent="0" algn="ctr">
              <a:buFontTx/>
              <a:buNone/>
              <a:defRPr/>
            </a:lvl3pPr>
            <a:lvl4pPr marL="1371600" indent="0" algn="ctr">
              <a:buFontTx/>
              <a:buNone/>
              <a:defRPr/>
            </a:lvl4pPr>
            <a:lvl5pPr marL="1828800" indent="0" algn="ctr">
              <a:buFontTx/>
              <a:buNone/>
              <a:defRPr/>
            </a:lvl5pPr>
          </a:lstStyle>
          <a:p>
            <a:pPr lvl="0"/>
            <a:r>
              <a:rPr lang="tr-TR" dirty="0" smtClean="0"/>
              <a:t>PROGRAM ADI</a:t>
            </a:r>
            <a:endParaRPr lang="tr-TR" dirty="0"/>
          </a:p>
        </p:txBody>
      </p:sp>
      <p:sp>
        <p:nvSpPr>
          <p:cNvPr id="13" name="Text Placeholder 12"/>
          <p:cNvSpPr>
            <a:spLocks noGrp="1"/>
          </p:cNvSpPr>
          <p:nvPr>
            <p:ph type="body" sz="quarter" idx="14" hasCustomPrompt="1"/>
          </p:nvPr>
        </p:nvSpPr>
        <p:spPr>
          <a:xfrm>
            <a:off x="614188" y="3748246"/>
            <a:ext cx="7959600" cy="638175"/>
          </a:xfrm>
          <a:ln>
            <a:noFill/>
          </a:ln>
        </p:spPr>
        <p:txBody>
          <a:bodyPr vert="horz" lIns="91440" tIns="45720" rIns="91440" bIns="45720" rtlCol="0" anchor="ctr">
            <a:normAutofit/>
          </a:bodyPr>
          <a:lstStyle>
            <a:lvl1pPr>
              <a:defRPr lang="tr-TR" sz="2100" cap="all" baseline="0" dirty="0">
                <a:ln>
                  <a:noFill/>
                </a:ln>
                <a:solidFill>
                  <a:srgbClr val="425E23"/>
                </a:solidFill>
                <a:latin typeface="Arial" panose="020B0604020202020204" pitchFamily="34" charset="0"/>
                <a:cs typeface="Arial" panose="020B0604020202020204" pitchFamily="34" charset="0"/>
              </a:defRPr>
            </a:lvl1pPr>
          </a:lstStyle>
          <a:p>
            <a:pPr marR="0" lvl="0" fontAlgn="auto">
              <a:spcAft>
                <a:spcPts val="0"/>
              </a:spcAft>
              <a:buClrTx/>
              <a:buSzTx/>
              <a:tabLst/>
            </a:pPr>
            <a:r>
              <a:rPr lang="tr-TR" dirty="0" smtClean="0"/>
              <a:t>DERS ADI</a:t>
            </a:r>
            <a:endParaRPr lang="tr-TR" dirty="0"/>
          </a:p>
        </p:txBody>
      </p:sp>
      <p:sp>
        <p:nvSpPr>
          <p:cNvPr id="14" name="Text Placeholder 12"/>
          <p:cNvSpPr>
            <a:spLocks noGrp="1"/>
          </p:cNvSpPr>
          <p:nvPr>
            <p:ph type="body" sz="quarter" idx="15" hasCustomPrompt="1"/>
          </p:nvPr>
        </p:nvSpPr>
        <p:spPr>
          <a:xfrm>
            <a:off x="614188" y="4423999"/>
            <a:ext cx="7959600" cy="638175"/>
          </a:xfrm>
        </p:spPr>
        <p:txBody>
          <a:bodyPr vert="horz" lIns="91440" tIns="45720" rIns="91440" bIns="45720" rtlCol="0" anchor="ctr">
            <a:normAutofit/>
          </a:bodyPr>
          <a:lstStyle>
            <a:lvl1pPr>
              <a:defRPr lang="tr-TR" sz="2100" cap="all" baseline="0" dirty="0">
                <a:solidFill>
                  <a:srgbClr val="425E23"/>
                </a:solidFill>
                <a:latin typeface="Arial" panose="020B0604020202020204" pitchFamily="34" charset="0"/>
                <a:cs typeface="Arial" panose="020B0604020202020204" pitchFamily="34" charset="0"/>
              </a:defRPr>
            </a:lvl1pPr>
          </a:lstStyle>
          <a:p>
            <a:pPr marR="0" lvl="0" fontAlgn="auto">
              <a:spcAft>
                <a:spcPts val="0"/>
              </a:spcAft>
              <a:buClrTx/>
              <a:buSzTx/>
              <a:tabLst/>
            </a:pPr>
            <a:r>
              <a:rPr lang="tr-TR" dirty="0" smtClean="0"/>
              <a:t>Öğretim üyesi adı-soyadı</a:t>
            </a:r>
            <a:endParaRPr lang="tr-TR" dirty="0"/>
          </a:p>
        </p:txBody>
      </p:sp>
    </p:spTree>
    <p:extLst>
      <p:ext uri="{BB962C8B-B14F-4D97-AF65-F5344CB8AC3E}">
        <p14:creationId xmlns:p14="http://schemas.microsoft.com/office/powerpoint/2010/main" val="82019097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İçindekiler">
    <p:spTree>
      <p:nvGrpSpPr>
        <p:cNvPr id="1" name=""/>
        <p:cNvGrpSpPr/>
        <p:nvPr/>
      </p:nvGrpSpPr>
      <p:grpSpPr>
        <a:xfrm>
          <a:off x="0" y="0"/>
          <a:ext cx="0" cy="0"/>
          <a:chOff x="0" y="0"/>
          <a:chExt cx="0" cy="0"/>
        </a:xfrm>
      </p:grpSpPr>
      <p:pic>
        <p:nvPicPr>
          <p:cNvPr id="9" name="Picture 4" descr="Untitled-2-05.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62901" y="82550"/>
            <a:ext cx="1016000" cy="1016000"/>
          </a:xfrm>
          <a:prstGeom prst="rect">
            <a:avLst/>
          </a:prstGeom>
        </p:spPr>
      </p:pic>
      <p:sp>
        <p:nvSpPr>
          <p:cNvPr id="10" name="Rectangle 6"/>
          <p:cNvSpPr/>
          <p:nvPr userDrawn="1"/>
        </p:nvSpPr>
        <p:spPr>
          <a:xfrm>
            <a:off x="0" y="6809742"/>
            <a:ext cx="9144000" cy="45719"/>
          </a:xfrm>
          <a:prstGeom prst="rect">
            <a:avLst/>
          </a:prstGeom>
          <a:solidFill>
            <a:srgbClr val="435E2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1" name="Rectangle 7"/>
          <p:cNvSpPr/>
          <p:nvPr userDrawn="1"/>
        </p:nvSpPr>
        <p:spPr>
          <a:xfrm>
            <a:off x="0" y="1579847"/>
            <a:ext cx="9144000" cy="45719"/>
          </a:xfrm>
          <a:prstGeom prst="rect">
            <a:avLst/>
          </a:prstGeom>
          <a:solidFill>
            <a:srgbClr val="F9D70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6" name="Unvan 15"/>
          <p:cNvSpPr>
            <a:spLocks noGrp="1"/>
          </p:cNvSpPr>
          <p:nvPr>
            <p:ph type="title" hasCustomPrompt="1"/>
          </p:nvPr>
        </p:nvSpPr>
        <p:spPr>
          <a:xfrm>
            <a:off x="389118" y="946945"/>
            <a:ext cx="7626002" cy="584775"/>
          </a:xfrm>
        </p:spPr>
        <p:txBody>
          <a:bodyPr wrap="square" anchor="b">
            <a:spAutoFit/>
          </a:bodyPr>
          <a:lstStyle>
            <a:lvl1pPr>
              <a:lnSpc>
                <a:spcPct val="100000"/>
              </a:lnSpc>
              <a:defRPr sz="3200">
                <a:solidFill>
                  <a:srgbClr val="435E23"/>
                </a:solidFill>
                <a:latin typeface="Arial" panose="020B0604020202020204" pitchFamily="34" charset="0"/>
                <a:cs typeface="Arial" panose="020B0604020202020204" pitchFamily="34" charset="0"/>
              </a:defRPr>
            </a:lvl1pPr>
          </a:lstStyle>
          <a:p>
            <a:r>
              <a:rPr lang="tr-TR" dirty="0" smtClean="0"/>
              <a:t>Dersin Bölüm Başlığını Yazınız</a:t>
            </a:r>
            <a:endParaRPr lang="tr-TR" dirty="0"/>
          </a:p>
        </p:txBody>
      </p:sp>
      <p:sp>
        <p:nvSpPr>
          <p:cNvPr id="12" name="Content Placeholder 2"/>
          <p:cNvSpPr>
            <a:spLocks noGrp="1"/>
          </p:cNvSpPr>
          <p:nvPr>
            <p:ph sz="quarter" idx="10" hasCustomPrompt="1"/>
          </p:nvPr>
        </p:nvSpPr>
        <p:spPr>
          <a:xfrm>
            <a:off x="174691" y="1795382"/>
            <a:ext cx="8826434" cy="4513343"/>
          </a:xfrm>
        </p:spPr>
        <p:txBody>
          <a:bodyPr vert="horz" wrap="square" lIns="91440" tIns="45720" rIns="91440" bIns="45720" rtlCol="0" anchor="t" anchorCtr="0">
            <a:normAutofit/>
          </a:bodyPr>
          <a:lstStyle>
            <a:lvl1pPr algn="l">
              <a:buFont typeface="Arial" panose="020B0604020202020204" pitchFamily="34" charset="0"/>
              <a:buChar char="•"/>
              <a:defRPr lang="tr-TR" sz="2200" baseline="0" dirty="0">
                <a:solidFill>
                  <a:schemeClr val="tx1">
                    <a:lumMod val="65000"/>
                    <a:lumOff val="35000"/>
                  </a:schemeClr>
                </a:solidFill>
                <a:latin typeface="Arial" panose="020B0604020202020204" pitchFamily="34" charset="0"/>
                <a:cs typeface="Arial" panose="020B0604020202020204" pitchFamily="34" charset="0"/>
              </a:defRPr>
            </a:lvl1pPr>
          </a:lstStyle>
          <a:p>
            <a:pPr marL="342900" lvl="0" indent="-342900" algn="l">
              <a:lnSpc>
                <a:spcPct val="120000"/>
              </a:lnSpc>
            </a:pPr>
            <a:r>
              <a:rPr lang="tr-TR" dirty="0" smtClean="0"/>
              <a:t>Konu başlığı</a:t>
            </a:r>
          </a:p>
          <a:p>
            <a:pPr marL="342900" lvl="0" indent="-342900" algn="l">
              <a:lnSpc>
                <a:spcPct val="120000"/>
              </a:lnSpc>
            </a:pPr>
            <a:r>
              <a:rPr lang="tr-TR" dirty="0" smtClean="0"/>
              <a:t>Konu başlığı</a:t>
            </a:r>
          </a:p>
          <a:p>
            <a:pPr marL="342900" lvl="0" indent="-342900" algn="l">
              <a:lnSpc>
                <a:spcPct val="120000"/>
              </a:lnSpc>
            </a:pPr>
            <a:r>
              <a:rPr lang="tr-TR" dirty="0" smtClean="0"/>
              <a:t>Konu başlığı</a:t>
            </a:r>
          </a:p>
          <a:p>
            <a:pPr marL="342900" lvl="0" indent="-342900" algn="l">
              <a:lnSpc>
                <a:spcPct val="120000"/>
              </a:lnSpc>
            </a:pPr>
            <a:r>
              <a:rPr lang="tr-TR" dirty="0" smtClean="0"/>
              <a:t>Konu başlığı</a:t>
            </a:r>
          </a:p>
          <a:p>
            <a:pPr marL="342900" lvl="0" indent="-342900" algn="l">
              <a:lnSpc>
                <a:spcPct val="120000"/>
              </a:lnSpc>
            </a:pPr>
            <a:endParaRPr lang="tr-TR" dirty="0"/>
          </a:p>
        </p:txBody>
      </p:sp>
      <p:sp>
        <p:nvSpPr>
          <p:cNvPr id="14" name="Slide Number Placeholder 6"/>
          <p:cNvSpPr>
            <a:spLocks noGrp="1"/>
          </p:cNvSpPr>
          <p:nvPr>
            <p:ph type="sldNum" sz="quarter" idx="13"/>
          </p:nvPr>
        </p:nvSpPr>
        <p:spPr>
          <a:xfrm>
            <a:off x="8442542" y="6356351"/>
            <a:ext cx="711634" cy="365125"/>
          </a:xfrm>
          <a:prstGeom prst="rect">
            <a:avLst/>
          </a:prstGeom>
          <a:noFill/>
        </p:spPr>
        <p:txBody>
          <a:bodyPr/>
          <a:lstStyle>
            <a:lvl1pPr algn="l">
              <a:defRPr sz="1800">
                <a:solidFill>
                  <a:schemeClr val="tx1">
                    <a:lumMod val="65000"/>
                    <a:lumOff val="35000"/>
                  </a:schemeClr>
                </a:solidFill>
                <a:latin typeface="Arial" panose="020B0604020202020204" pitchFamily="34" charset="0"/>
                <a:cs typeface="Arial" panose="020B0604020202020204" pitchFamily="34" charset="0"/>
              </a:defRPr>
            </a:lvl1pPr>
          </a:lstStyle>
          <a:p>
            <a:fld id="{8E6AA186-9BDC-43F2-8CB7-BFB6CE2B9968}" type="slidenum">
              <a:rPr lang="tr-TR" smtClean="0"/>
              <a:pPr/>
              <a:t>‹#›</a:t>
            </a:fld>
            <a:endParaRPr lang="tr-TR"/>
          </a:p>
        </p:txBody>
      </p:sp>
      <p:cxnSp>
        <p:nvCxnSpPr>
          <p:cNvPr id="8" name="Straight Connector 7"/>
          <p:cNvCxnSpPr/>
          <p:nvPr userDrawn="1"/>
        </p:nvCxnSpPr>
        <p:spPr>
          <a:xfrm>
            <a:off x="0" y="6317747"/>
            <a:ext cx="9144000" cy="0"/>
          </a:xfrm>
          <a:prstGeom prst="line">
            <a:avLst/>
          </a:prstGeom>
          <a:ln>
            <a:solidFill>
              <a:srgbClr val="F9D702"/>
            </a:solidFill>
            <a:prstDash val="solid"/>
          </a:ln>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2102983619"/>
      </p:ext>
    </p:extLst>
  </p:cSld>
  <p:clrMapOvr>
    <a:masterClrMapping/>
  </p:clrMapOvr>
  <p:timing>
    <p:tnLst>
      <p:par>
        <p:cTn id="1" dur="indefinite" restart="never" nodeType="tmRoot"/>
      </p:par>
    </p:tnLst>
  </p:timing>
  <p:extLst mod="1">
    <p:ext uri="{DCECCB84-F9BA-43D5-87BE-67443E8EF086}">
      <p15:sldGuideLst xmlns="" xmlns:p15="http://schemas.microsoft.com/office/powerpoint/2012/main">
        <p15:guide id="1" pos="90" userDrawn="1">
          <p15:clr>
            <a:srgbClr val="FBAE40"/>
          </p15:clr>
        </p15:guide>
        <p15:guide id="2" pos="567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Başlik+Metin">
    <p:spTree>
      <p:nvGrpSpPr>
        <p:cNvPr id="1" name=""/>
        <p:cNvGrpSpPr/>
        <p:nvPr/>
      </p:nvGrpSpPr>
      <p:grpSpPr>
        <a:xfrm>
          <a:off x="0" y="0"/>
          <a:ext cx="0" cy="0"/>
          <a:chOff x="0" y="0"/>
          <a:chExt cx="0" cy="0"/>
        </a:xfrm>
      </p:grpSpPr>
      <p:pic>
        <p:nvPicPr>
          <p:cNvPr id="12" name="Picture 4" descr="Untitled-2-05.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62901" y="82550"/>
            <a:ext cx="1016000" cy="1016000"/>
          </a:xfrm>
          <a:prstGeom prst="rect">
            <a:avLst/>
          </a:prstGeom>
        </p:spPr>
      </p:pic>
      <p:sp>
        <p:nvSpPr>
          <p:cNvPr id="13" name="Rectangle 5"/>
          <p:cNvSpPr/>
          <p:nvPr userDrawn="1"/>
        </p:nvSpPr>
        <p:spPr>
          <a:xfrm>
            <a:off x="0" y="2"/>
            <a:ext cx="9144000" cy="45719"/>
          </a:xfrm>
          <a:prstGeom prst="rect">
            <a:avLst/>
          </a:prstGeom>
          <a:solidFill>
            <a:srgbClr val="F9D70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4" name="Rectangle 6"/>
          <p:cNvSpPr/>
          <p:nvPr userDrawn="1"/>
        </p:nvSpPr>
        <p:spPr>
          <a:xfrm>
            <a:off x="0" y="6809742"/>
            <a:ext cx="9144000" cy="45719"/>
          </a:xfrm>
          <a:prstGeom prst="rect">
            <a:avLst/>
          </a:prstGeom>
          <a:solidFill>
            <a:srgbClr val="435E2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8" name="Slide Number Placeholder 6"/>
          <p:cNvSpPr>
            <a:spLocks noGrp="1"/>
          </p:cNvSpPr>
          <p:nvPr>
            <p:ph type="sldNum" sz="quarter" idx="13"/>
          </p:nvPr>
        </p:nvSpPr>
        <p:spPr>
          <a:xfrm>
            <a:off x="8442542" y="6356351"/>
            <a:ext cx="711634" cy="365125"/>
          </a:xfrm>
          <a:prstGeom prst="rect">
            <a:avLst/>
          </a:prstGeom>
          <a:noFill/>
        </p:spPr>
        <p:txBody>
          <a:bodyPr/>
          <a:lstStyle>
            <a:lvl1pPr algn="l">
              <a:defRPr sz="1800">
                <a:solidFill>
                  <a:schemeClr val="tx1">
                    <a:lumMod val="65000"/>
                    <a:lumOff val="35000"/>
                  </a:schemeClr>
                </a:solidFill>
                <a:latin typeface="Arial" panose="020B0604020202020204" pitchFamily="34" charset="0"/>
                <a:cs typeface="Arial" panose="020B0604020202020204" pitchFamily="34" charset="0"/>
              </a:defRPr>
            </a:lvl1pPr>
          </a:lstStyle>
          <a:p>
            <a:fld id="{8E6AA186-9BDC-43F2-8CB7-BFB6CE2B9968}" type="slidenum">
              <a:rPr lang="tr-TR" smtClean="0"/>
              <a:pPr/>
              <a:t>‹#›</a:t>
            </a:fld>
            <a:endParaRPr lang="tr-TR"/>
          </a:p>
        </p:txBody>
      </p:sp>
      <p:sp>
        <p:nvSpPr>
          <p:cNvPr id="10" name="Text Placeholder 2"/>
          <p:cNvSpPr>
            <a:spLocks noGrp="1"/>
          </p:cNvSpPr>
          <p:nvPr>
            <p:ph type="body" sz="quarter" idx="14" hasCustomPrompt="1"/>
          </p:nvPr>
        </p:nvSpPr>
        <p:spPr>
          <a:xfrm>
            <a:off x="180000" y="1136469"/>
            <a:ext cx="8805998" cy="5172257"/>
          </a:xfrm>
        </p:spPr>
        <p:txBody>
          <a:bodyPr vert="horz" lIns="91440" tIns="45720" rIns="91440" bIns="45720" rtlCol="0" anchor="t">
            <a:normAutofit/>
          </a:bodyPr>
          <a:lstStyle>
            <a:lvl1pPr marL="0" marR="0" indent="0" algn="l" defTabSz="914400" rtl="0" eaLnBrk="1" fontAlgn="auto" latinLnBrk="0" hangingPunct="1">
              <a:lnSpc>
                <a:spcPct val="100000"/>
              </a:lnSpc>
              <a:spcBef>
                <a:spcPts val="1000"/>
              </a:spcBef>
              <a:spcAft>
                <a:spcPts val="0"/>
              </a:spcAft>
              <a:buClrTx/>
              <a:buSzTx/>
              <a:buFontTx/>
              <a:buNone/>
              <a:tabLst/>
              <a:defRPr lang="tr-TR" sz="2200" baseline="0">
                <a:solidFill>
                  <a:schemeClr val="tx1">
                    <a:lumMod val="65000"/>
                    <a:lumOff val="35000"/>
                  </a:schemeClr>
                </a:solidFill>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150000"/>
              </a:lnSpc>
              <a:spcBef>
                <a:spcPts val="1000"/>
              </a:spcBef>
              <a:spcAft>
                <a:spcPts val="0"/>
              </a:spcAft>
              <a:buClrTx/>
              <a:buSzTx/>
              <a:buFontTx/>
              <a:buNone/>
              <a:tabLst/>
              <a:defRPr/>
            </a:pPr>
            <a:r>
              <a:rPr lang="tr-TR" dirty="0" smtClean="0"/>
              <a:t>İçeriğiniz için bu alanı kullanabilirsiniz.</a:t>
            </a:r>
          </a:p>
          <a:p>
            <a:pPr marL="0" marR="0" lvl="0" indent="0" algn="l" defTabSz="914400" rtl="0" eaLnBrk="1" fontAlgn="auto" latinLnBrk="0" hangingPunct="1">
              <a:lnSpc>
                <a:spcPct val="150000"/>
              </a:lnSpc>
              <a:spcBef>
                <a:spcPts val="1000"/>
              </a:spcBef>
              <a:spcAft>
                <a:spcPts val="0"/>
              </a:spcAft>
              <a:buClrTx/>
              <a:buSzTx/>
              <a:buFontTx/>
              <a:buNone/>
              <a:tabLst/>
              <a:defRPr/>
            </a:pPr>
            <a:endParaRPr lang="tr-TR" dirty="0" smtClean="0"/>
          </a:p>
        </p:txBody>
      </p:sp>
      <p:sp>
        <p:nvSpPr>
          <p:cNvPr id="5" name="Text Placeholder 4"/>
          <p:cNvSpPr>
            <a:spLocks noGrp="1" noChangeAspect="1"/>
          </p:cNvSpPr>
          <p:nvPr>
            <p:ph type="body" sz="quarter" idx="15" hasCustomPrompt="1"/>
          </p:nvPr>
        </p:nvSpPr>
        <p:spPr>
          <a:xfrm>
            <a:off x="179999" y="496800"/>
            <a:ext cx="7675200" cy="583200"/>
          </a:xfrm>
        </p:spPr>
        <p:txBody>
          <a:bodyPr anchor="b" anchorCtr="0">
            <a:spAutoFit/>
          </a:bodyPr>
          <a:lstStyle>
            <a:lvl1pPr algn="l">
              <a:lnSpc>
                <a:spcPct val="100000"/>
              </a:lnSpc>
              <a:defRPr sz="3200">
                <a:solidFill>
                  <a:srgbClr val="435E23"/>
                </a:solidFill>
                <a:latin typeface="Arial" panose="020B0604020202020204" pitchFamily="34" charset="0"/>
                <a:cs typeface="Arial" panose="020B0604020202020204" pitchFamily="34" charset="0"/>
              </a:defRPr>
            </a:lvl1pPr>
          </a:lstStyle>
          <a:p>
            <a:pPr lvl="0"/>
            <a:r>
              <a:rPr lang="tr-TR" dirty="0" smtClean="0"/>
              <a:t>Başlık</a:t>
            </a:r>
            <a:endParaRPr lang="tr-TR" dirty="0"/>
          </a:p>
        </p:txBody>
      </p:sp>
      <p:cxnSp>
        <p:nvCxnSpPr>
          <p:cNvPr id="9" name="Straight Connector 8"/>
          <p:cNvCxnSpPr/>
          <p:nvPr userDrawn="1"/>
        </p:nvCxnSpPr>
        <p:spPr>
          <a:xfrm>
            <a:off x="0" y="1080000"/>
            <a:ext cx="9144000" cy="0"/>
          </a:xfrm>
          <a:prstGeom prst="line">
            <a:avLst/>
          </a:prstGeom>
          <a:ln>
            <a:solidFill>
              <a:srgbClr val="F9D702"/>
            </a:solidFill>
            <a:prstDash val="solid"/>
          </a:ln>
        </p:spPr>
        <p:style>
          <a:lnRef idx="3">
            <a:schemeClr val="accent6"/>
          </a:lnRef>
          <a:fillRef idx="0">
            <a:schemeClr val="accent6"/>
          </a:fillRef>
          <a:effectRef idx="2">
            <a:schemeClr val="accent6"/>
          </a:effectRef>
          <a:fontRef idx="minor">
            <a:schemeClr val="tx1"/>
          </a:fontRef>
        </p:style>
      </p:cxnSp>
      <p:cxnSp>
        <p:nvCxnSpPr>
          <p:cNvPr id="11" name="Straight Connector 10"/>
          <p:cNvCxnSpPr/>
          <p:nvPr userDrawn="1"/>
        </p:nvCxnSpPr>
        <p:spPr>
          <a:xfrm>
            <a:off x="0" y="6317747"/>
            <a:ext cx="9144000" cy="0"/>
          </a:xfrm>
          <a:prstGeom prst="line">
            <a:avLst/>
          </a:prstGeom>
          <a:ln>
            <a:solidFill>
              <a:srgbClr val="F9D702"/>
            </a:solidFill>
            <a:prstDash val="solid"/>
          </a:ln>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177827747"/>
      </p:ext>
    </p:extLst>
  </p:cSld>
  <p:clrMapOvr>
    <a:masterClrMapping/>
  </p:clrMapOvr>
  <p:timing>
    <p:tnLst>
      <p:par>
        <p:cTn id="1" dur="indefinite" restart="never" nodeType="tmRoot"/>
      </p:par>
    </p:tnLst>
  </p:timing>
  <p:extLst mod="1">
    <p:ext uri="{DCECCB84-F9BA-43D5-87BE-67443E8EF086}">
      <p15:sldGuideLst xmlns="" xmlns:p15="http://schemas.microsoft.com/office/powerpoint/2012/main">
        <p15:guide id="1" pos="5670">
          <p15:clr>
            <a:srgbClr val="FBAE40"/>
          </p15:clr>
        </p15:guide>
        <p15:guide id="4" pos="9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aşlık+Alt Başlık+Metin">
    <p:spTree>
      <p:nvGrpSpPr>
        <p:cNvPr id="1" name=""/>
        <p:cNvGrpSpPr/>
        <p:nvPr/>
      </p:nvGrpSpPr>
      <p:grpSpPr>
        <a:xfrm>
          <a:off x="0" y="0"/>
          <a:ext cx="0" cy="0"/>
          <a:chOff x="0" y="0"/>
          <a:chExt cx="0" cy="0"/>
        </a:xfrm>
      </p:grpSpPr>
      <p:pic>
        <p:nvPicPr>
          <p:cNvPr id="12" name="Picture 4" descr="Untitled-2-05.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62901" y="82550"/>
            <a:ext cx="1016000" cy="1016000"/>
          </a:xfrm>
          <a:prstGeom prst="rect">
            <a:avLst/>
          </a:prstGeom>
        </p:spPr>
      </p:pic>
      <p:sp>
        <p:nvSpPr>
          <p:cNvPr id="13" name="Rectangle 5"/>
          <p:cNvSpPr/>
          <p:nvPr userDrawn="1"/>
        </p:nvSpPr>
        <p:spPr>
          <a:xfrm>
            <a:off x="0" y="2"/>
            <a:ext cx="9144000" cy="45719"/>
          </a:xfrm>
          <a:prstGeom prst="rect">
            <a:avLst/>
          </a:prstGeom>
          <a:solidFill>
            <a:srgbClr val="F9D70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4" name="Rectangle 6"/>
          <p:cNvSpPr/>
          <p:nvPr userDrawn="1"/>
        </p:nvSpPr>
        <p:spPr>
          <a:xfrm>
            <a:off x="0" y="6809742"/>
            <a:ext cx="9144000" cy="45719"/>
          </a:xfrm>
          <a:prstGeom prst="rect">
            <a:avLst/>
          </a:prstGeom>
          <a:solidFill>
            <a:srgbClr val="435E2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3" name="Text Placeholder 2"/>
          <p:cNvSpPr>
            <a:spLocks noGrp="1"/>
          </p:cNvSpPr>
          <p:nvPr>
            <p:ph type="body" sz="quarter" idx="14" hasCustomPrompt="1"/>
          </p:nvPr>
        </p:nvSpPr>
        <p:spPr>
          <a:xfrm>
            <a:off x="180000" y="1701400"/>
            <a:ext cx="8805998" cy="4607325"/>
          </a:xfrm>
        </p:spPr>
        <p:txBody>
          <a:bodyPr vert="horz" lIns="91440" tIns="45720" rIns="91440" bIns="45720" rtlCol="0" anchor="t">
            <a:normAutofit/>
          </a:bodyPr>
          <a:lstStyle>
            <a:lvl1pPr marL="0" marR="0" indent="0" algn="l" defTabSz="914400" rtl="0" eaLnBrk="1" fontAlgn="auto" latinLnBrk="0" hangingPunct="1">
              <a:lnSpc>
                <a:spcPct val="100000"/>
              </a:lnSpc>
              <a:spcBef>
                <a:spcPts val="1000"/>
              </a:spcBef>
              <a:spcAft>
                <a:spcPts val="0"/>
              </a:spcAft>
              <a:buClrTx/>
              <a:buSzTx/>
              <a:buFontTx/>
              <a:buNone/>
              <a:tabLst/>
              <a:defRPr lang="tr-TR" sz="2200" baseline="0" dirty="0">
                <a:solidFill>
                  <a:schemeClr val="tx1">
                    <a:lumMod val="65000"/>
                    <a:lumOff val="35000"/>
                  </a:schemeClr>
                </a:solidFill>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150000"/>
              </a:lnSpc>
              <a:spcBef>
                <a:spcPts val="1000"/>
              </a:spcBef>
              <a:spcAft>
                <a:spcPts val="0"/>
              </a:spcAft>
              <a:buClrTx/>
              <a:buSzTx/>
              <a:buFontTx/>
              <a:buNone/>
              <a:tabLst/>
              <a:defRPr/>
            </a:pPr>
            <a:r>
              <a:rPr lang="tr-TR" dirty="0" smtClean="0"/>
              <a:t>İçeriğiniz için bu alanı kullanabilirsiniz.</a:t>
            </a:r>
          </a:p>
        </p:txBody>
      </p:sp>
      <p:sp>
        <p:nvSpPr>
          <p:cNvPr id="9" name="Slide Number Placeholder 6"/>
          <p:cNvSpPr>
            <a:spLocks noGrp="1"/>
          </p:cNvSpPr>
          <p:nvPr>
            <p:ph type="sldNum" sz="quarter" idx="13"/>
          </p:nvPr>
        </p:nvSpPr>
        <p:spPr>
          <a:xfrm>
            <a:off x="8442542" y="6395540"/>
            <a:ext cx="711634" cy="365125"/>
          </a:xfrm>
          <a:prstGeom prst="rect">
            <a:avLst/>
          </a:prstGeom>
          <a:noFill/>
        </p:spPr>
        <p:txBody>
          <a:bodyPr/>
          <a:lstStyle>
            <a:lvl1pPr algn="l">
              <a:defRPr sz="1800">
                <a:solidFill>
                  <a:schemeClr val="tx1">
                    <a:lumMod val="65000"/>
                    <a:lumOff val="35000"/>
                  </a:schemeClr>
                </a:solidFill>
                <a:latin typeface="Arial" panose="020B0604020202020204" pitchFamily="34" charset="0"/>
                <a:cs typeface="Arial" panose="020B0604020202020204" pitchFamily="34" charset="0"/>
              </a:defRPr>
            </a:lvl1pPr>
          </a:lstStyle>
          <a:p>
            <a:fld id="{8E6AA186-9BDC-43F2-8CB7-BFB6CE2B9968}" type="slidenum">
              <a:rPr lang="tr-TR" smtClean="0"/>
              <a:pPr/>
              <a:t>‹#›</a:t>
            </a:fld>
            <a:endParaRPr lang="tr-TR"/>
          </a:p>
        </p:txBody>
      </p:sp>
      <p:sp>
        <p:nvSpPr>
          <p:cNvPr id="10" name="Title 1"/>
          <p:cNvSpPr>
            <a:spLocks noGrp="1" noChangeAspect="1"/>
          </p:cNvSpPr>
          <p:nvPr>
            <p:ph type="title" hasCustomPrompt="1"/>
          </p:nvPr>
        </p:nvSpPr>
        <p:spPr>
          <a:xfrm>
            <a:off x="180000" y="1090800"/>
            <a:ext cx="7674664" cy="526642"/>
          </a:xfrm>
        </p:spPr>
        <p:txBody>
          <a:bodyPr wrap="square">
            <a:spAutoFit/>
          </a:bodyPr>
          <a:lstStyle>
            <a:lvl1pPr algn="l">
              <a:defRPr sz="2400">
                <a:solidFill>
                  <a:srgbClr val="435E23"/>
                </a:solidFill>
              </a:defRPr>
            </a:lvl1pPr>
          </a:lstStyle>
          <a:p>
            <a:pPr>
              <a:lnSpc>
                <a:spcPct val="120000"/>
              </a:lnSpc>
            </a:pPr>
            <a:r>
              <a:rPr lang="tr-TR" sz="2400" dirty="0" smtClean="0">
                <a:solidFill>
                  <a:srgbClr val="435E23"/>
                </a:solidFill>
              </a:rPr>
              <a:t>1.1 Alt Başlık</a:t>
            </a:r>
            <a:endParaRPr lang="tr-TR" sz="2400" dirty="0">
              <a:solidFill>
                <a:srgbClr val="435E23"/>
              </a:solidFill>
            </a:endParaRPr>
          </a:p>
        </p:txBody>
      </p:sp>
      <p:sp>
        <p:nvSpPr>
          <p:cNvPr id="7" name="Text Placeholder 6"/>
          <p:cNvSpPr>
            <a:spLocks noGrp="1" noChangeAspect="1"/>
          </p:cNvSpPr>
          <p:nvPr>
            <p:ph type="body" sz="quarter" idx="15" hasCustomPrompt="1"/>
          </p:nvPr>
        </p:nvSpPr>
        <p:spPr>
          <a:xfrm>
            <a:off x="180000" y="498331"/>
            <a:ext cx="7674664" cy="584775"/>
          </a:xfrm>
        </p:spPr>
        <p:txBody>
          <a:bodyPr anchor="b" anchorCtr="0">
            <a:sp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3200">
                <a:solidFill>
                  <a:srgbClr val="435E23"/>
                </a:solidFill>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tr-TR" dirty="0" smtClean="0"/>
              <a:t>Başlık</a:t>
            </a:r>
          </a:p>
        </p:txBody>
      </p:sp>
      <p:cxnSp>
        <p:nvCxnSpPr>
          <p:cNvPr id="11" name="Straight Connector 10"/>
          <p:cNvCxnSpPr/>
          <p:nvPr userDrawn="1"/>
        </p:nvCxnSpPr>
        <p:spPr>
          <a:xfrm>
            <a:off x="0" y="1080000"/>
            <a:ext cx="9144000" cy="0"/>
          </a:xfrm>
          <a:prstGeom prst="line">
            <a:avLst/>
          </a:prstGeom>
          <a:ln>
            <a:solidFill>
              <a:srgbClr val="F9D702"/>
            </a:solidFill>
            <a:prstDash val="solid"/>
          </a:ln>
        </p:spPr>
        <p:style>
          <a:lnRef idx="3">
            <a:schemeClr val="accent6"/>
          </a:lnRef>
          <a:fillRef idx="0">
            <a:schemeClr val="accent6"/>
          </a:fillRef>
          <a:effectRef idx="2">
            <a:schemeClr val="accent6"/>
          </a:effectRef>
          <a:fontRef idx="minor">
            <a:schemeClr val="tx1"/>
          </a:fontRef>
        </p:style>
      </p:cxnSp>
      <p:cxnSp>
        <p:nvCxnSpPr>
          <p:cNvPr id="15" name="Straight Connector 14"/>
          <p:cNvCxnSpPr/>
          <p:nvPr userDrawn="1"/>
        </p:nvCxnSpPr>
        <p:spPr>
          <a:xfrm>
            <a:off x="0" y="6317747"/>
            <a:ext cx="9144000" cy="0"/>
          </a:xfrm>
          <a:prstGeom prst="line">
            <a:avLst/>
          </a:prstGeom>
          <a:ln>
            <a:solidFill>
              <a:srgbClr val="F9D702"/>
            </a:solidFill>
            <a:prstDash val="solid"/>
          </a:ln>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23096001"/>
      </p:ext>
    </p:extLst>
  </p:cSld>
  <p:clrMapOvr>
    <a:masterClrMapping/>
  </p:clrMapOvr>
  <p:timing>
    <p:tnLst>
      <p:par>
        <p:cTn id="1" dur="indefinite" restart="never" nodeType="tmRoot"/>
      </p:par>
    </p:tnLst>
  </p:timing>
  <p:extLst mod="1">
    <p:ext uri="{DCECCB84-F9BA-43D5-87BE-67443E8EF086}">
      <p15:sldGuideLst xmlns="" xmlns:p15="http://schemas.microsoft.com/office/powerpoint/2012/main">
        <p15:guide id="2" pos="5670" userDrawn="1">
          <p15:clr>
            <a:srgbClr val="FBAE40"/>
          </p15:clr>
        </p15:guide>
        <p15:guide id="5" pos="9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_Başlık + Dik Resim + Metin">
    <p:spTree>
      <p:nvGrpSpPr>
        <p:cNvPr id="1" name=""/>
        <p:cNvGrpSpPr/>
        <p:nvPr/>
      </p:nvGrpSpPr>
      <p:grpSpPr>
        <a:xfrm>
          <a:off x="0" y="0"/>
          <a:ext cx="0" cy="0"/>
          <a:chOff x="0" y="0"/>
          <a:chExt cx="0" cy="0"/>
        </a:xfrm>
      </p:grpSpPr>
      <p:pic>
        <p:nvPicPr>
          <p:cNvPr id="12" name="Picture 4" descr="Untitled-2-05.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62901" y="82550"/>
            <a:ext cx="1016000" cy="1016000"/>
          </a:xfrm>
          <a:prstGeom prst="rect">
            <a:avLst/>
          </a:prstGeom>
        </p:spPr>
      </p:pic>
      <p:sp>
        <p:nvSpPr>
          <p:cNvPr id="13" name="Rectangle 5"/>
          <p:cNvSpPr/>
          <p:nvPr userDrawn="1"/>
        </p:nvSpPr>
        <p:spPr>
          <a:xfrm>
            <a:off x="0" y="2"/>
            <a:ext cx="9144000" cy="45719"/>
          </a:xfrm>
          <a:prstGeom prst="rect">
            <a:avLst/>
          </a:prstGeom>
          <a:solidFill>
            <a:srgbClr val="F9D70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4" name="Rectangle 6"/>
          <p:cNvSpPr/>
          <p:nvPr userDrawn="1"/>
        </p:nvSpPr>
        <p:spPr>
          <a:xfrm>
            <a:off x="0" y="6809742"/>
            <a:ext cx="9144000" cy="45719"/>
          </a:xfrm>
          <a:prstGeom prst="rect">
            <a:avLst/>
          </a:prstGeom>
          <a:solidFill>
            <a:srgbClr val="435E2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9" name="Text Placeholder 2"/>
          <p:cNvSpPr>
            <a:spLocks noGrp="1"/>
          </p:cNvSpPr>
          <p:nvPr>
            <p:ph type="body" sz="quarter" idx="10" hasCustomPrompt="1"/>
          </p:nvPr>
        </p:nvSpPr>
        <p:spPr>
          <a:xfrm>
            <a:off x="5316584" y="1090800"/>
            <a:ext cx="3660178" cy="5105034"/>
          </a:xfrm>
          <a:noFill/>
        </p:spPr>
        <p:txBody>
          <a:bodyPr anchor="t">
            <a:normAutofit/>
          </a:bodyPr>
          <a:lstStyle>
            <a:lvl1pPr algn="l">
              <a:buFontTx/>
              <a:buNone/>
              <a:defRPr sz="210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l">
              <a:buFontTx/>
              <a:buNone/>
              <a:defRPr/>
            </a:lvl2pPr>
            <a:lvl3pPr marL="914400" indent="0" algn="l">
              <a:buFontTx/>
              <a:buNone/>
              <a:defRPr/>
            </a:lvl3pPr>
            <a:lvl4pPr marL="1371600" indent="0" algn="l">
              <a:buFontTx/>
              <a:buNone/>
              <a:defRPr/>
            </a:lvl4pPr>
            <a:lvl5pPr marL="1828800" indent="0" algn="l">
              <a:buFontTx/>
              <a:buNone/>
              <a:defRPr/>
            </a:lvl5pPr>
          </a:lstStyle>
          <a:p>
            <a:pPr lvl="0"/>
            <a:r>
              <a:rPr lang="tr-TR" dirty="0" smtClean="0"/>
              <a:t>İçeriğiniz için bu alanı yazabilirsiniz.</a:t>
            </a:r>
            <a:endParaRPr lang="tr-TR" dirty="0"/>
          </a:p>
        </p:txBody>
      </p:sp>
      <p:sp>
        <p:nvSpPr>
          <p:cNvPr id="3" name="Picture Placeholder 2"/>
          <p:cNvSpPr>
            <a:spLocks noGrp="1" noChangeAspect="1"/>
          </p:cNvSpPr>
          <p:nvPr>
            <p:ph type="pic" sz="quarter" idx="14" hasCustomPrompt="1"/>
          </p:nvPr>
        </p:nvSpPr>
        <p:spPr>
          <a:xfrm>
            <a:off x="179388" y="1090800"/>
            <a:ext cx="4927600" cy="4640544"/>
          </a:xfrm>
        </p:spPr>
        <p:txBody>
          <a:bodyPr/>
          <a:lstStyle>
            <a:lvl1pPr>
              <a:defRPr/>
            </a:lvl1pPr>
          </a:lstStyle>
          <a:p>
            <a:r>
              <a:rPr lang="tr-TR" smtClean="0"/>
              <a:t>Görsel</a:t>
            </a:r>
            <a:endParaRPr lang="tr-TR"/>
          </a:p>
        </p:txBody>
      </p:sp>
      <p:sp>
        <p:nvSpPr>
          <p:cNvPr id="15" name="Text Placeholder 4"/>
          <p:cNvSpPr>
            <a:spLocks noGrp="1"/>
          </p:cNvSpPr>
          <p:nvPr>
            <p:ph type="body" sz="quarter" idx="15" hasCustomPrompt="1"/>
          </p:nvPr>
        </p:nvSpPr>
        <p:spPr>
          <a:xfrm>
            <a:off x="179387" y="5756564"/>
            <a:ext cx="4925101" cy="480586"/>
          </a:xfrm>
          <a:noFill/>
        </p:spPr>
        <p:txBody>
          <a:bodyPr>
            <a:noAutofit/>
          </a:bodyPr>
          <a:lstStyle>
            <a:lvl1pPr algn="l">
              <a:buFontTx/>
              <a:buNone/>
              <a:defRPr sz="1800" baseline="0">
                <a:solidFill>
                  <a:schemeClr val="bg2">
                    <a:lumMod val="50000"/>
                  </a:schemeClr>
                </a:solidFill>
                <a:latin typeface="Arial" panose="020B0604020202020204" pitchFamily="34" charset="0"/>
                <a:cs typeface="Arial" panose="020B0604020202020204" pitchFamily="34" charset="0"/>
              </a:defRPr>
            </a:lvl1pPr>
            <a:lvl2pPr marL="457200" indent="0" algn="l">
              <a:buFontTx/>
              <a:buNone/>
              <a:defRPr/>
            </a:lvl2pPr>
            <a:lvl3pPr marL="914400" indent="0" algn="l">
              <a:buFontTx/>
              <a:buNone/>
              <a:defRPr/>
            </a:lvl3pPr>
            <a:lvl4pPr marL="1371600" indent="0" algn="l">
              <a:buFontTx/>
              <a:buNone/>
              <a:defRPr/>
            </a:lvl4pPr>
            <a:lvl5pPr marL="1828800" indent="0" algn="l">
              <a:buFontTx/>
              <a:buNone/>
              <a:defRPr/>
            </a:lvl5pPr>
          </a:lstStyle>
          <a:p>
            <a:pPr lvl="0"/>
            <a:r>
              <a:rPr lang="tr-TR" sz="2200" dirty="0" smtClean="0">
                <a:latin typeface="Arial" panose="020B0604020202020204" pitchFamily="34" charset="0"/>
                <a:cs typeface="Arial" panose="020B0604020202020204" pitchFamily="34" charset="0"/>
              </a:rPr>
              <a:t>Görselin etiket bilgisini yazınız.</a:t>
            </a:r>
            <a:endParaRPr lang="tr-TR" dirty="0"/>
          </a:p>
        </p:txBody>
      </p:sp>
      <p:sp>
        <p:nvSpPr>
          <p:cNvPr id="18" name="Slide Number Placeholder 6"/>
          <p:cNvSpPr>
            <a:spLocks noGrp="1"/>
          </p:cNvSpPr>
          <p:nvPr>
            <p:ph type="sldNum" sz="quarter" idx="13"/>
          </p:nvPr>
        </p:nvSpPr>
        <p:spPr>
          <a:xfrm>
            <a:off x="8442542" y="6395540"/>
            <a:ext cx="711634" cy="365125"/>
          </a:xfrm>
          <a:prstGeom prst="rect">
            <a:avLst/>
          </a:prstGeom>
          <a:noFill/>
        </p:spPr>
        <p:txBody>
          <a:bodyPr/>
          <a:lstStyle>
            <a:lvl1pPr algn="l">
              <a:defRPr sz="1800">
                <a:solidFill>
                  <a:schemeClr val="tx1">
                    <a:lumMod val="65000"/>
                    <a:lumOff val="35000"/>
                  </a:schemeClr>
                </a:solidFill>
                <a:latin typeface="Arial" panose="020B0604020202020204" pitchFamily="34" charset="0"/>
                <a:cs typeface="Arial" panose="020B0604020202020204" pitchFamily="34" charset="0"/>
              </a:defRPr>
            </a:lvl1pPr>
          </a:lstStyle>
          <a:p>
            <a:fld id="{8E6AA186-9BDC-43F2-8CB7-BFB6CE2B9968}" type="slidenum">
              <a:rPr lang="tr-TR" smtClean="0"/>
              <a:pPr/>
              <a:t>‹#›</a:t>
            </a:fld>
            <a:endParaRPr lang="tr-TR"/>
          </a:p>
        </p:txBody>
      </p:sp>
      <p:sp>
        <p:nvSpPr>
          <p:cNvPr id="6" name="Text Placeholder 5"/>
          <p:cNvSpPr>
            <a:spLocks noGrp="1" noChangeAspect="1"/>
          </p:cNvSpPr>
          <p:nvPr>
            <p:ph type="body" sz="quarter" idx="16" hasCustomPrompt="1"/>
          </p:nvPr>
        </p:nvSpPr>
        <p:spPr>
          <a:xfrm>
            <a:off x="180000" y="496800"/>
            <a:ext cx="7675200" cy="584775"/>
          </a:xfrm>
        </p:spPr>
        <p:txBody>
          <a:bodyPr anchor="b" anchorCtr="0">
            <a:spAutoFit/>
          </a:bodyPr>
          <a:lstStyle>
            <a:lvl1pPr algn="l">
              <a:lnSpc>
                <a:spcPct val="100000"/>
              </a:lnSpc>
              <a:defRPr sz="3200">
                <a:solidFill>
                  <a:srgbClr val="435E23"/>
                </a:solidFill>
                <a:latin typeface="Arial" panose="020B0604020202020204" pitchFamily="34" charset="0"/>
                <a:cs typeface="Arial" panose="020B0604020202020204" pitchFamily="34" charset="0"/>
              </a:defRPr>
            </a:lvl1pPr>
          </a:lstStyle>
          <a:p>
            <a:pPr lvl="0"/>
            <a:r>
              <a:rPr lang="tr-TR" dirty="0" smtClean="0"/>
              <a:t>Başlık</a:t>
            </a:r>
            <a:endParaRPr lang="tr-TR" dirty="0"/>
          </a:p>
        </p:txBody>
      </p:sp>
      <p:cxnSp>
        <p:nvCxnSpPr>
          <p:cNvPr id="10" name="Straight Connector 9"/>
          <p:cNvCxnSpPr/>
          <p:nvPr userDrawn="1"/>
        </p:nvCxnSpPr>
        <p:spPr>
          <a:xfrm>
            <a:off x="0" y="1080000"/>
            <a:ext cx="9144000" cy="0"/>
          </a:xfrm>
          <a:prstGeom prst="line">
            <a:avLst/>
          </a:prstGeom>
          <a:ln>
            <a:solidFill>
              <a:srgbClr val="F9D702"/>
            </a:solidFill>
            <a:prstDash val="solid"/>
          </a:ln>
        </p:spPr>
        <p:style>
          <a:lnRef idx="3">
            <a:schemeClr val="accent6"/>
          </a:lnRef>
          <a:fillRef idx="0">
            <a:schemeClr val="accent6"/>
          </a:fillRef>
          <a:effectRef idx="2">
            <a:schemeClr val="accent6"/>
          </a:effectRef>
          <a:fontRef idx="minor">
            <a:schemeClr val="tx1"/>
          </a:fontRef>
        </p:style>
      </p:cxnSp>
      <p:cxnSp>
        <p:nvCxnSpPr>
          <p:cNvPr id="11" name="Straight Connector 10"/>
          <p:cNvCxnSpPr/>
          <p:nvPr userDrawn="1"/>
        </p:nvCxnSpPr>
        <p:spPr>
          <a:xfrm>
            <a:off x="0" y="6317747"/>
            <a:ext cx="9144000" cy="0"/>
          </a:xfrm>
          <a:prstGeom prst="line">
            <a:avLst/>
          </a:prstGeom>
          <a:ln>
            <a:solidFill>
              <a:srgbClr val="F9D702"/>
            </a:solidFill>
            <a:prstDash val="solid"/>
          </a:ln>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3622806835"/>
      </p:ext>
    </p:extLst>
  </p:cSld>
  <p:clrMapOvr>
    <a:masterClrMapping/>
  </p:clrMapOvr>
  <p:timing>
    <p:tnLst>
      <p:par>
        <p:cTn id="1" dur="indefinite" restart="never" nodeType="tmRoot"/>
      </p:par>
    </p:tnLst>
  </p:timing>
  <p:extLst mod="1">
    <p:ext uri="{DCECCB84-F9BA-43D5-87BE-67443E8EF086}">
      <p15:sldGuideLst xmlns="" xmlns:p15="http://schemas.microsoft.com/office/powerpoint/2012/main">
        <p15:guide id="1" pos="90" userDrawn="1">
          <p15:clr>
            <a:srgbClr val="FBAE40"/>
          </p15:clr>
        </p15:guide>
        <p15:guide id="2" pos="567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6_Başlık + Resim">
    <p:spTree>
      <p:nvGrpSpPr>
        <p:cNvPr id="1" name=""/>
        <p:cNvGrpSpPr/>
        <p:nvPr/>
      </p:nvGrpSpPr>
      <p:grpSpPr>
        <a:xfrm>
          <a:off x="0" y="0"/>
          <a:ext cx="0" cy="0"/>
          <a:chOff x="0" y="0"/>
          <a:chExt cx="0" cy="0"/>
        </a:xfrm>
      </p:grpSpPr>
      <p:pic>
        <p:nvPicPr>
          <p:cNvPr id="12" name="Picture 4" descr="Untitled-2-05.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62901" y="82550"/>
            <a:ext cx="1016000" cy="1016000"/>
          </a:xfrm>
          <a:prstGeom prst="rect">
            <a:avLst/>
          </a:prstGeom>
        </p:spPr>
      </p:pic>
      <p:sp>
        <p:nvSpPr>
          <p:cNvPr id="13" name="Rectangle 5"/>
          <p:cNvSpPr/>
          <p:nvPr userDrawn="1"/>
        </p:nvSpPr>
        <p:spPr>
          <a:xfrm>
            <a:off x="0" y="2"/>
            <a:ext cx="9144000" cy="45719"/>
          </a:xfrm>
          <a:prstGeom prst="rect">
            <a:avLst/>
          </a:prstGeom>
          <a:solidFill>
            <a:srgbClr val="F9D70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4" name="Rectangle 6"/>
          <p:cNvSpPr/>
          <p:nvPr userDrawn="1"/>
        </p:nvSpPr>
        <p:spPr>
          <a:xfrm>
            <a:off x="0" y="6809742"/>
            <a:ext cx="9144000" cy="45719"/>
          </a:xfrm>
          <a:prstGeom prst="rect">
            <a:avLst/>
          </a:prstGeom>
          <a:solidFill>
            <a:srgbClr val="435E2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3" name="Picture Placeholder 2"/>
          <p:cNvSpPr>
            <a:spLocks noGrp="1"/>
          </p:cNvSpPr>
          <p:nvPr>
            <p:ph type="pic" sz="quarter" idx="14"/>
          </p:nvPr>
        </p:nvSpPr>
        <p:spPr>
          <a:xfrm>
            <a:off x="179387" y="1090800"/>
            <a:ext cx="8821737" cy="4619771"/>
          </a:xfrm>
        </p:spPr>
        <p:txBody>
          <a:bodyPr/>
          <a:lstStyle/>
          <a:p>
            <a:endParaRPr lang="tr-TR"/>
          </a:p>
        </p:txBody>
      </p:sp>
      <p:sp>
        <p:nvSpPr>
          <p:cNvPr id="5" name="Text Placeholder 4"/>
          <p:cNvSpPr>
            <a:spLocks noGrp="1"/>
          </p:cNvSpPr>
          <p:nvPr>
            <p:ph type="body" sz="quarter" idx="15" hasCustomPrompt="1"/>
          </p:nvPr>
        </p:nvSpPr>
        <p:spPr>
          <a:xfrm>
            <a:off x="179387" y="5756564"/>
            <a:ext cx="8821738" cy="480586"/>
          </a:xfrm>
          <a:noFill/>
        </p:spPr>
        <p:txBody>
          <a:bodyPr>
            <a:noAutofit/>
          </a:bodyPr>
          <a:lstStyle>
            <a:lvl1pPr algn="l">
              <a:buFontTx/>
              <a:buNone/>
              <a:defRPr sz="1800" baseline="0">
                <a:solidFill>
                  <a:schemeClr val="bg2">
                    <a:lumMod val="50000"/>
                  </a:schemeClr>
                </a:solidFill>
                <a:latin typeface="Arial" panose="020B0604020202020204" pitchFamily="34" charset="0"/>
                <a:cs typeface="Arial" panose="020B0604020202020204" pitchFamily="34" charset="0"/>
              </a:defRPr>
            </a:lvl1pPr>
            <a:lvl2pPr marL="457200" indent="0" algn="l">
              <a:buFontTx/>
              <a:buNone/>
              <a:defRPr/>
            </a:lvl2pPr>
            <a:lvl3pPr marL="914400" indent="0" algn="l">
              <a:buFontTx/>
              <a:buNone/>
              <a:defRPr/>
            </a:lvl3pPr>
            <a:lvl4pPr marL="1371600" indent="0" algn="l">
              <a:buFontTx/>
              <a:buNone/>
              <a:defRPr/>
            </a:lvl4pPr>
            <a:lvl5pPr marL="1828800" indent="0" algn="l">
              <a:buFontTx/>
              <a:buNone/>
              <a:defRPr/>
            </a:lvl5pPr>
          </a:lstStyle>
          <a:p>
            <a:pPr lvl="0"/>
            <a:r>
              <a:rPr lang="tr-TR" sz="2200" dirty="0" smtClean="0">
                <a:latin typeface="Arial" panose="020B0604020202020204" pitchFamily="34" charset="0"/>
                <a:cs typeface="Arial" panose="020B0604020202020204" pitchFamily="34" charset="0"/>
              </a:rPr>
              <a:t>Görselin etiket bilgisini yazınız.</a:t>
            </a:r>
            <a:endParaRPr lang="tr-TR" dirty="0"/>
          </a:p>
        </p:txBody>
      </p:sp>
      <p:sp>
        <p:nvSpPr>
          <p:cNvPr id="9" name="Slide Number Placeholder 6"/>
          <p:cNvSpPr>
            <a:spLocks noGrp="1"/>
          </p:cNvSpPr>
          <p:nvPr>
            <p:ph type="sldNum" sz="quarter" idx="13"/>
          </p:nvPr>
        </p:nvSpPr>
        <p:spPr>
          <a:xfrm>
            <a:off x="8442542" y="6395540"/>
            <a:ext cx="711634" cy="365125"/>
          </a:xfrm>
          <a:prstGeom prst="rect">
            <a:avLst/>
          </a:prstGeom>
          <a:noFill/>
        </p:spPr>
        <p:txBody>
          <a:bodyPr/>
          <a:lstStyle>
            <a:lvl1pPr algn="l">
              <a:defRPr sz="1800">
                <a:solidFill>
                  <a:schemeClr val="tx1">
                    <a:lumMod val="65000"/>
                    <a:lumOff val="35000"/>
                  </a:schemeClr>
                </a:solidFill>
                <a:latin typeface="Arial" panose="020B0604020202020204" pitchFamily="34" charset="0"/>
                <a:cs typeface="Arial" panose="020B0604020202020204" pitchFamily="34" charset="0"/>
              </a:defRPr>
            </a:lvl1pPr>
          </a:lstStyle>
          <a:p>
            <a:fld id="{8E6AA186-9BDC-43F2-8CB7-BFB6CE2B9968}" type="slidenum">
              <a:rPr lang="tr-TR" smtClean="0"/>
              <a:pPr/>
              <a:t>‹#›</a:t>
            </a:fld>
            <a:endParaRPr lang="tr-TR"/>
          </a:p>
        </p:txBody>
      </p:sp>
      <p:sp>
        <p:nvSpPr>
          <p:cNvPr id="4" name="Text Placeholder 3"/>
          <p:cNvSpPr>
            <a:spLocks noGrp="1" noChangeAspect="1"/>
          </p:cNvSpPr>
          <p:nvPr>
            <p:ph type="body" sz="quarter" idx="16" hasCustomPrompt="1"/>
          </p:nvPr>
        </p:nvSpPr>
        <p:spPr>
          <a:xfrm>
            <a:off x="180000" y="496800"/>
            <a:ext cx="7675200" cy="583200"/>
          </a:xfrm>
        </p:spPr>
        <p:txBody>
          <a:bodyPr anchor="b" anchorCtr="0">
            <a:spAutoFit/>
          </a:bodyPr>
          <a:lstStyle>
            <a:lvl1pPr algn="l">
              <a:lnSpc>
                <a:spcPct val="100000"/>
              </a:lnSpc>
              <a:defRPr sz="3200">
                <a:solidFill>
                  <a:srgbClr val="435E23"/>
                </a:solidFill>
                <a:latin typeface="Arial" panose="020B0604020202020204" pitchFamily="34" charset="0"/>
                <a:cs typeface="Arial" panose="020B0604020202020204" pitchFamily="34" charset="0"/>
              </a:defRPr>
            </a:lvl1pPr>
          </a:lstStyle>
          <a:p>
            <a:pPr lvl="0"/>
            <a:r>
              <a:rPr lang="tr-TR" dirty="0" smtClean="0"/>
              <a:t>Başlık</a:t>
            </a:r>
            <a:endParaRPr lang="tr-TR" dirty="0"/>
          </a:p>
        </p:txBody>
      </p:sp>
      <p:cxnSp>
        <p:nvCxnSpPr>
          <p:cNvPr id="10" name="Straight Connector 9"/>
          <p:cNvCxnSpPr/>
          <p:nvPr userDrawn="1"/>
        </p:nvCxnSpPr>
        <p:spPr>
          <a:xfrm>
            <a:off x="0" y="1080000"/>
            <a:ext cx="9144000" cy="0"/>
          </a:xfrm>
          <a:prstGeom prst="line">
            <a:avLst/>
          </a:prstGeom>
          <a:ln>
            <a:solidFill>
              <a:srgbClr val="F9D702"/>
            </a:solidFill>
            <a:prstDash val="solid"/>
          </a:ln>
        </p:spPr>
        <p:style>
          <a:lnRef idx="3">
            <a:schemeClr val="accent6"/>
          </a:lnRef>
          <a:fillRef idx="0">
            <a:schemeClr val="accent6"/>
          </a:fillRef>
          <a:effectRef idx="2">
            <a:schemeClr val="accent6"/>
          </a:effectRef>
          <a:fontRef idx="minor">
            <a:schemeClr val="tx1"/>
          </a:fontRef>
        </p:style>
      </p:cxnSp>
      <p:cxnSp>
        <p:nvCxnSpPr>
          <p:cNvPr id="11" name="Straight Connector 10"/>
          <p:cNvCxnSpPr/>
          <p:nvPr userDrawn="1"/>
        </p:nvCxnSpPr>
        <p:spPr>
          <a:xfrm>
            <a:off x="0" y="6317747"/>
            <a:ext cx="9144000" cy="0"/>
          </a:xfrm>
          <a:prstGeom prst="line">
            <a:avLst/>
          </a:prstGeom>
          <a:ln>
            <a:solidFill>
              <a:srgbClr val="F9D702"/>
            </a:solidFill>
            <a:prstDash val="solid"/>
          </a:ln>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3563323628"/>
      </p:ext>
    </p:extLst>
  </p:cSld>
  <p:clrMapOvr>
    <a:masterClrMapping/>
  </p:clrMapOvr>
  <p:timing>
    <p:tnLst>
      <p:par>
        <p:cTn id="1" dur="indefinite" restart="never" nodeType="tmRoot"/>
      </p:par>
    </p:tnLst>
  </p:timing>
  <p:extLst mod="1">
    <p:ext uri="{DCECCB84-F9BA-43D5-87BE-67443E8EF086}">
      <p15:sldGuideLst xmlns="" xmlns:p15="http://schemas.microsoft.com/office/powerpoint/2012/main">
        <p15:guide id="1" pos="90" userDrawn="1">
          <p15:clr>
            <a:srgbClr val="FBAE40"/>
          </p15:clr>
        </p15:guide>
        <p15:guide id="2" pos="567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7_Başlık + Liste">
    <p:spTree>
      <p:nvGrpSpPr>
        <p:cNvPr id="1" name=""/>
        <p:cNvGrpSpPr/>
        <p:nvPr/>
      </p:nvGrpSpPr>
      <p:grpSpPr>
        <a:xfrm>
          <a:off x="0" y="0"/>
          <a:ext cx="0" cy="0"/>
          <a:chOff x="0" y="0"/>
          <a:chExt cx="0" cy="0"/>
        </a:xfrm>
      </p:grpSpPr>
      <p:pic>
        <p:nvPicPr>
          <p:cNvPr id="12" name="Picture 4" descr="Untitled-2-05.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62901" y="82550"/>
            <a:ext cx="1016000" cy="1016000"/>
          </a:xfrm>
          <a:prstGeom prst="rect">
            <a:avLst/>
          </a:prstGeom>
        </p:spPr>
      </p:pic>
      <p:sp>
        <p:nvSpPr>
          <p:cNvPr id="13" name="Rectangle 5"/>
          <p:cNvSpPr/>
          <p:nvPr userDrawn="1"/>
        </p:nvSpPr>
        <p:spPr>
          <a:xfrm>
            <a:off x="0" y="2"/>
            <a:ext cx="9144000" cy="45719"/>
          </a:xfrm>
          <a:prstGeom prst="rect">
            <a:avLst/>
          </a:prstGeom>
          <a:solidFill>
            <a:srgbClr val="F9D70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4" name="Rectangle 6"/>
          <p:cNvSpPr/>
          <p:nvPr userDrawn="1"/>
        </p:nvSpPr>
        <p:spPr>
          <a:xfrm>
            <a:off x="0" y="6809742"/>
            <a:ext cx="9144000" cy="45719"/>
          </a:xfrm>
          <a:prstGeom prst="rect">
            <a:avLst/>
          </a:prstGeom>
          <a:solidFill>
            <a:srgbClr val="435E2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3" name="Text Placeholder 2"/>
          <p:cNvSpPr>
            <a:spLocks noGrp="1"/>
          </p:cNvSpPr>
          <p:nvPr>
            <p:ph type="body" sz="quarter" idx="14" hasCustomPrompt="1"/>
          </p:nvPr>
        </p:nvSpPr>
        <p:spPr>
          <a:xfrm>
            <a:off x="180000" y="1090800"/>
            <a:ext cx="8805998" cy="5158423"/>
          </a:xfrm>
        </p:spPr>
        <p:txBody>
          <a:bodyPr vert="horz" lIns="91440" tIns="45720" rIns="91440" bIns="45720" rtlCol="0" anchor="t">
            <a:normAutofit/>
          </a:bodyPr>
          <a:lstStyle>
            <a:lvl1pPr marL="342900" marR="0" indent="-342900" algn="l" defTabSz="914400" rtl="0" eaLnBrk="1" fontAlgn="auto" latinLnBrk="0" hangingPunct="1">
              <a:lnSpc>
                <a:spcPct val="100000"/>
              </a:lnSpc>
              <a:spcBef>
                <a:spcPts val="1000"/>
              </a:spcBef>
              <a:spcAft>
                <a:spcPts val="0"/>
              </a:spcAft>
              <a:buClrTx/>
              <a:buSzTx/>
              <a:buFont typeface="Arial" panose="020B0604020202020204" pitchFamily="34" charset="0"/>
              <a:buChar char="•"/>
              <a:tabLst/>
              <a:defRPr lang="tr-TR" sz="2200" baseline="0" dirty="0">
                <a:solidFill>
                  <a:schemeClr val="tx1">
                    <a:lumMod val="65000"/>
                    <a:lumOff val="35000"/>
                  </a:schemeClr>
                </a:solidFill>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150000"/>
              </a:lnSpc>
              <a:spcBef>
                <a:spcPts val="1000"/>
              </a:spcBef>
              <a:spcAft>
                <a:spcPts val="0"/>
              </a:spcAft>
              <a:buClrTx/>
              <a:buSzTx/>
              <a:tabLst/>
              <a:defRPr/>
            </a:pPr>
            <a:r>
              <a:rPr lang="tr-TR" dirty="0" smtClean="0"/>
              <a:t>  Madde 1</a:t>
            </a:r>
          </a:p>
          <a:p>
            <a:pPr marL="0" marR="0" lvl="0" indent="0" algn="l" defTabSz="914400" rtl="0" eaLnBrk="1" fontAlgn="auto" latinLnBrk="0" hangingPunct="1">
              <a:lnSpc>
                <a:spcPct val="150000"/>
              </a:lnSpc>
              <a:spcBef>
                <a:spcPts val="1000"/>
              </a:spcBef>
              <a:spcAft>
                <a:spcPts val="0"/>
              </a:spcAft>
              <a:buClrTx/>
              <a:buSzTx/>
              <a:tabLst/>
              <a:defRPr/>
            </a:pPr>
            <a:r>
              <a:rPr lang="tr-TR" dirty="0" smtClean="0"/>
              <a:t>  Madde 2</a:t>
            </a:r>
          </a:p>
          <a:p>
            <a:pPr marL="0" marR="0" lvl="0" indent="0" algn="l" defTabSz="914400" rtl="0" eaLnBrk="1" fontAlgn="auto" latinLnBrk="0" hangingPunct="1">
              <a:lnSpc>
                <a:spcPct val="150000"/>
              </a:lnSpc>
              <a:spcBef>
                <a:spcPts val="1000"/>
              </a:spcBef>
              <a:spcAft>
                <a:spcPts val="0"/>
              </a:spcAft>
              <a:buClrTx/>
              <a:buSzTx/>
              <a:tabLst/>
              <a:defRPr/>
            </a:pPr>
            <a:r>
              <a:rPr lang="tr-TR" dirty="0" smtClean="0"/>
              <a:t>  Madde 3</a:t>
            </a:r>
          </a:p>
          <a:p>
            <a:pPr marL="0" marR="0" lvl="0" indent="0" algn="l" defTabSz="914400" rtl="0" eaLnBrk="1" fontAlgn="auto" latinLnBrk="0" hangingPunct="1">
              <a:lnSpc>
                <a:spcPct val="150000"/>
              </a:lnSpc>
              <a:spcBef>
                <a:spcPts val="1000"/>
              </a:spcBef>
              <a:spcAft>
                <a:spcPts val="0"/>
              </a:spcAft>
              <a:buClrTx/>
              <a:buSzTx/>
              <a:tabLst/>
              <a:defRPr/>
            </a:pPr>
            <a:r>
              <a:rPr lang="tr-TR" dirty="0" smtClean="0"/>
              <a:t>  Madde 4</a:t>
            </a:r>
          </a:p>
        </p:txBody>
      </p:sp>
      <p:sp>
        <p:nvSpPr>
          <p:cNvPr id="8" name="Slide Number Placeholder 6"/>
          <p:cNvSpPr>
            <a:spLocks noGrp="1"/>
          </p:cNvSpPr>
          <p:nvPr>
            <p:ph type="sldNum" sz="quarter" idx="13"/>
          </p:nvPr>
        </p:nvSpPr>
        <p:spPr>
          <a:xfrm>
            <a:off x="8442542" y="6395540"/>
            <a:ext cx="711634" cy="365125"/>
          </a:xfrm>
          <a:prstGeom prst="rect">
            <a:avLst/>
          </a:prstGeom>
          <a:noFill/>
        </p:spPr>
        <p:txBody>
          <a:bodyPr/>
          <a:lstStyle>
            <a:lvl1pPr algn="l">
              <a:defRPr sz="1800">
                <a:solidFill>
                  <a:schemeClr val="tx1">
                    <a:lumMod val="65000"/>
                    <a:lumOff val="35000"/>
                  </a:schemeClr>
                </a:solidFill>
                <a:latin typeface="Arial" panose="020B0604020202020204" pitchFamily="34" charset="0"/>
                <a:cs typeface="Arial" panose="020B0604020202020204" pitchFamily="34" charset="0"/>
              </a:defRPr>
            </a:lvl1pPr>
          </a:lstStyle>
          <a:p>
            <a:fld id="{8E6AA186-9BDC-43F2-8CB7-BFB6CE2B9968}" type="slidenum">
              <a:rPr lang="tr-TR" smtClean="0"/>
              <a:pPr/>
              <a:t>‹#›</a:t>
            </a:fld>
            <a:endParaRPr lang="tr-TR"/>
          </a:p>
        </p:txBody>
      </p:sp>
      <p:sp>
        <p:nvSpPr>
          <p:cNvPr id="11" name="Text Placeholder 10"/>
          <p:cNvSpPr>
            <a:spLocks noGrp="1" noChangeAspect="1"/>
          </p:cNvSpPr>
          <p:nvPr>
            <p:ph type="body" sz="quarter" idx="15" hasCustomPrompt="1"/>
          </p:nvPr>
        </p:nvSpPr>
        <p:spPr>
          <a:xfrm>
            <a:off x="180000" y="496799"/>
            <a:ext cx="7675200" cy="583200"/>
          </a:xfrm>
        </p:spPr>
        <p:txBody>
          <a:bodyPr anchor="b" anchorCtr="0">
            <a:spAutoFit/>
          </a:bodyPr>
          <a:lstStyle>
            <a:lvl1pPr algn="l">
              <a:lnSpc>
                <a:spcPct val="100000"/>
              </a:lnSpc>
              <a:defRPr sz="3200">
                <a:solidFill>
                  <a:srgbClr val="435E23"/>
                </a:solidFill>
                <a:latin typeface="Arial" panose="020B0604020202020204" pitchFamily="34" charset="0"/>
                <a:cs typeface="Arial" panose="020B0604020202020204" pitchFamily="34" charset="0"/>
              </a:defRPr>
            </a:lvl1pPr>
          </a:lstStyle>
          <a:p>
            <a:pPr lvl="0"/>
            <a:r>
              <a:rPr lang="tr-TR" dirty="0" smtClean="0"/>
              <a:t>Başlık</a:t>
            </a:r>
            <a:endParaRPr lang="tr-TR" dirty="0"/>
          </a:p>
        </p:txBody>
      </p:sp>
      <p:cxnSp>
        <p:nvCxnSpPr>
          <p:cNvPr id="9" name="Straight Connector 8"/>
          <p:cNvCxnSpPr/>
          <p:nvPr userDrawn="1"/>
        </p:nvCxnSpPr>
        <p:spPr>
          <a:xfrm>
            <a:off x="0" y="1080000"/>
            <a:ext cx="9144000" cy="0"/>
          </a:xfrm>
          <a:prstGeom prst="line">
            <a:avLst/>
          </a:prstGeom>
          <a:ln>
            <a:solidFill>
              <a:srgbClr val="F9D702"/>
            </a:solidFill>
            <a:prstDash val="solid"/>
          </a:ln>
        </p:spPr>
        <p:style>
          <a:lnRef idx="3">
            <a:schemeClr val="accent6"/>
          </a:lnRef>
          <a:fillRef idx="0">
            <a:schemeClr val="accent6"/>
          </a:fillRef>
          <a:effectRef idx="2">
            <a:schemeClr val="accent6"/>
          </a:effectRef>
          <a:fontRef idx="minor">
            <a:schemeClr val="tx1"/>
          </a:fontRef>
        </p:style>
      </p:cxnSp>
      <p:cxnSp>
        <p:nvCxnSpPr>
          <p:cNvPr id="10" name="Straight Connector 9"/>
          <p:cNvCxnSpPr/>
          <p:nvPr userDrawn="1"/>
        </p:nvCxnSpPr>
        <p:spPr>
          <a:xfrm>
            <a:off x="0" y="6317747"/>
            <a:ext cx="9144000" cy="0"/>
          </a:xfrm>
          <a:prstGeom prst="line">
            <a:avLst/>
          </a:prstGeom>
          <a:ln>
            <a:solidFill>
              <a:srgbClr val="F9D702"/>
            </a:solidFill>
            <a:prstDash val="solid"/>
          </a:ln>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3685015498"/>
      </p:ext>
    </p:extLst>
  </p:cSld>
  <p:clrMapOvr>
    <a:masterClrMapping/>
  </p:clrMapOvr>
  <p:timing>
    <p:tnLst>
      <p:par>
        <p:cTn id="1" dur="indefinite" restart="never" nodeType="tmRoot"/>
      </p:par>
    </p:tnLst>
  </p:timing>
  <p:extLst mod="1">
    <p:ext uri="{DCECCB84-F9BA-43D5-87BE-67443E8EF086}">
      <p15:sldGuideLst xmlns="" xmlns:p15="http://schemas.microsoft.com/office/powerpoint/2012/main">
        <p15:guide id="1" pos="5670">
          <p15:clr>
            <a:srgbClr val="FBAE40"/>
          </p15:clr>
        </p15:guide>
        <p15:guide id="4" pos="9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8_Arka Kapak">
    <p:spTree>
      <p:nvGrpSpPr>
        <p:cNvPr id="1" name=""/>
        <p:cNvGrpSpPr/>
        <p:nvPr/>
      </p:nvGrpSpPr>
      <p:grpSpPr>
        <a:xfrm>
          <a:off x="0" y="0"/>
          <a:ext cx="0" cy="0"/>
          <a:chOff x="0" y="0"/>
          <a:chExt cx="0" cy="0"/>
        </a:xfrm>
      </p:grpSpPr>
      <p:pic>
        <p:nvPicPr>
          <p:cNvPr id="3" name="Picture 2" descr="AUZEF LOGO-02.pn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3396932" y="1110932"/>
            <a:ext cx="2521587" cy="2521587"/>
          </a:xfrm>
          <a:prstGeom prst="rect">
            <a:avLst/>
          </a:prstGeom>
        </p:spPr>
      </p:pic>
      <p:sp>
        <p:nvSpPr>
          <p:cNvPr id="4" name="TextBox 3"/>
          <p:cNvSpPr txBox="1"/>
          <p:nvPr userDrawn="1"/>
        </p:nvSpPr>
        <p:spPr>
          <a:xfrm>
            <a:off x="2579552" y="4472578"/>
            <a:ext cx="4216400" cy="439056"/>
          </a:xfrm>
          <a:prstGeom prst="rect">
            <a:avLst/>
          </a:prstGeom>
        </p:spPr>
        <p:txBody>
          <a:bodyPr vert="horz" wrap="square" lIns="91440" tIns="45720" rIns="91440" bIns="45720" rtlCol="0" anchor="t" anchorCtr="0">
            <a:normAutofit/>
          </a:bodyPr>
          <a:lstStyle/>
          <a:p>
            <a:pPr algn="ctr">
              <a:lnSpc>
                <a:spcPct val="110000"/>
              </a:lnSpc>
            </a:pPr>
            <a:r>
              <a:rPr lang="tr-TR" smtClean="0">
                <a:solidFill>
                  <a:schemeClr val="bg2">
                    <a:lumMod val="50000"/>
                  </a:schemeClr>
                </a:solidFill>
                <a:latin typeface="+mj-lt"/>
              </a:rPr>
              <a:t>auzef.istanbul.edu.tr</a:t>
            </a:r>
            <a:endParaRPr lang="tr-TR">
              <a:solidFill>
                <a:schemeClr val="bg2">
                  <a:lumMod val="50000"/>
                </a:schemeClr>
              </a:solidFill>
              <a:latin typeface="+mj-lt"/>
            </a:endParaRPr>
          </a:p>
          <a:p>
            <a:pPr algn="ctr">
              <a:lnSpc>
                <a:spcPct val="110000"/>
              </a:lnSpc>
            </a:pPr>
            <a:endParaRPr lang="tr-TR">
              <a:solidFill>
                <a:schemeClr val="bg2">
                  <a:lumMod val="50000"/>
                </a:schemeClr>
              </a:solidFill>
              <a:latin typeface="+mj-lt"/>
            </a:endParaRPr>
          </a:p>
        </p:txBody>
      </p:sp>
      <p:cxnSp>
        <p:nvCxnSpPr>
          <p:cNvPr id="5" name="Straight Connector 4"/>
          <p:cNvCxnSpPr/>
          <p:nvPr userDrawn="1"/>
        </p:nvCxnSpPr>
        <p:spPr>
          <a:xfrm>
            <a:off x="1485900" y="4978400"/>
            <a:ext cx="6604000"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userDrawn="1"/>
        </p:nvCxnSpPr>
        <p:spPr>
          <a:xfrm>
            <a:off x="1485900" y="4381500"/>
            <a:ext cx="6604000"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8021570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366442"/>
            <a:ext cx="7886700" cy="1325563"/>
          </a:xfrm>
          <a:prstGeom prst="rect">
            <a:avLst/>
          </a:prstGeom>
        </p:spPr>
        <p:txBody>
          <a:bodyPr vert="horz" lIns="91440" tIns="45720" rIns="91440" bIns="45720" rtlCol="0" anchor="ctr">
            <a:noAutofit/>
          </a:bodyPr>
          <a:lstStyle/>
          <a:p>
            <a:r>
              <a:rPr lang="tr-TR" sz="2300" b="1" dirty="0" smtClean="0">
                <a:solidFill>
                  <a:srgbClr val="425E23"/>
                </a:solidFill>
              </a:rPr>
              <a:t>İSTANBUL ÜNİVERSİTESİ AÇIK VE UZAKTAN EĞİTİM FAKÜLTESİ</a:t>
            </a:r>
            <a:br>
              <a:rPr lang="tr-TR" sz="2300" b="1" dirty="0" smtClean="0">
                <a:solidFill>
                  <a:srgbClr val="425E23"/>
                </a:solidFill>
              </a:rPr>
            </a:br>
            <a:r>
              <a:rPr lang="tr-TR" sz="2300" b="1" dirty="0" smtClean="0">
                <a:solidFill>
                  <a:srgbClr val="425E23"/>
                </a:solidFill>
              </a:rPr>
              <a:t/>
            </a:r>
            <a:br>
              <a:rPr lang="tr-TR" sz="2300" b="1" dirty="0" smtClean="0">
                <a:solidFill>
                  <a:srgbClr val="425E23"/>
                </a:solidFill>
              </a:rPr>
            </a:br>
            <a:r>
              <a:rPr lang="en-US" sz="2400" b="1" dirty="0" smtClean="0">
                <a:solidFill>
                  <a:srgbClr val="425E23"/>
                </a:solidFill>
              </a:rPr>
              <a:t>PROGRAM ADI</a:t>
            </a:r>
            <a:endParaRPr lang="en-US" dirty="0"/>
          </a:p>
        </p:txBody>
      </p:sp>
      <p:sp>
        <p:nvSpPr>
          <p:cNvPr id="3" name="Text Placeholder 2"/>
          <p:cNvSpPr>
            <a:spLocks noGrp="1"/>
          </p:cNvSpPr>
          <p:nvPr>
            <p:ph type="body" idx="1"/>
          </p:nvPr>
        </p:nvSpPr>
        <p:spPr>
          <a:xfrm>
            <a:off x="628650" y="3717055"/>
            <a:ext cx="7886700" cy="1355986"/>
          </a:xfrm>
          <a:prstGeom prst="rect">
            <a:avLst/>
          </a:prstGeom>
        </p:spPr>
        <p:txBody>
          <a:bodyPr vert="horz" lIns="91440" tIns="45720" rIns="91440" bIns="45720" rtlCol="0" anchor="ctr">
            <a:normAutofit/>
          </a:bodyPr>
          <a:lstStyle/>
          <a:p>
            <a:pPr algn="ctr"/>
            <a:r>
              <a:rPr lang="en-US" sz="2400" dirty="0" smtClean="0">
                <a:solidFill>
                  <a:srgbClr val="425E23"/>
                </a:solidFill>
              </a:rPr>
              <a:t>DERS ADI</a:t>
            </a:r>
            <a:endParaRPr lang="tr-TR" sz="2400" dirty="0" smtClean="0">
              <a:solidFill>
                <a:srgbClr val="425E23"/>
              </a:solidFill>
            </a:endParaRPr>
          </a:p>
          <a:p>
            <a:pPr algn="ctr"/>
            <a:r>
              <a:rPr lang="en-US" sz="2400" dirty="0" err="1" smtClean="0">
                <a:solidFill>
                  <a:srgbClr val="425E23"/>
                </a:solidFill>
              </a:rPr>
              <a:t>Öğretim</a:t>
            </a:r>
            <a:r>
              <a:rPr lang="en-US" sz="2400" dirty="0" smtClean="0">
                <a:solidFill>
                  <a:srgbClr val="425E23"/>
                </a:solidFill>
              </a:rPr>
              <a:t> </a:t>
            </a:r>
            <a:r>
              <a:rPr lang="en-US" sz="2400" dirty="0" err="1" smtClean="0">
                <a:solidFill>
                  <a:srgbClr val="425E23"/>
                </a:solidFill>
              </a:rPr>
              <a:t>üyesi</a:t>
            </a:r>
            <a:r>
              <a:rPr lang="en-US" sz="2400" dirty="0" smtClean="0">
                <a:solidFill>
                  <a:srgbClr val="425E23"/>
                </a:solidFill>
              </a:rPr>
              <a:t> </a:t>
            </a:r>
            <a:r>
              <a:rPr lang="en-US" sz="2400" dirty="0" err="1" smtClean="0">
                <a:solidFill>
                  <a:srgbClr val="425E23"/>
                </a:solidFill>
              </a:rPr>
              <a:t>adı-soyadı</a:t>
            </a:r>
            <a:endParaRPr lang="en-US" sz="2400" dirty="0" smtClean="0">
              <a:solidFill>
                <a:srgbClr val="425E23"/>
              </a:solidFill>
            </a:endParaRPr>
          </a:p>
        </p:txBody>
      </p:sp>
    </p:spTree>
    <p:extLst>
      <p:ext uri="{BB962C8B-B14F-4D97-AF65-F5344CB8AC3E}">
        <p14:creationId xmlns:p14="http://schemas.microsoft.com/office/powerpoint/2010/main" val="1909762180"/>
      </p:ext>
    </p:extLst>
  </p:cSld>
  <p:clrMap bg1="lt1" tx1="dk1" bg2="lt2" tx2="dk2" accent1="accent1" accent2="accent2" accent3="accent3" accent4="accent4" accent5="accent5" accent6="accent6" hlink="hlink" folHlink="folHlink"/>
  <p:sldLayoutIdLst>
    <p:sldLayoutId id="2147483663" r:id="rId1"/>
    <p:sldLayoutId id="2147483662" r:id="rId2"/>
    <p:sldLayoutId id="2147483668" r:id="rId3"/>
    <p:sldLayoutId id="2147483661" r:id="rId4"/>
    <p:sldLayoutId id="2147483664" r:id="rId5"/>
    <p:sldLayoutId id="2147483665" r:id="rId6"/>
    <p:sldLayoutId id="2147483666" r:id="rId7"/>
    <p:sldLayoutId id="2147483667" r:id="rId8"/>
  </p:sldLayoutIdLst>
  <p:timing>
    <p:tnLst>
      <p:par>
        <p:cTn id="1" dur="indefinite" restart="never" nodeType="tmRoot"/>
      </p:par>
    </p:tnLst>
  </p:timing>
  <p:hf hdr="0" ftr="0" dt="0"/>
  <p:txStyles>
    <p:titleStyle>
      <a:lvl1pPr algn="ctr" defTabSz="914400" rtl="0" eaLnBrk="1" latinLnBrk="0" hangingPunct="1">
        <a:lnSpc>
          <a:spcPct val="90000"/>
        </a:lnSpc>
        <a:spcBef>
          <a:spcPct val="0"/>
        </a:spcBef>
        <a:buNone/>
        <a:defRPr sz="2200" kern="1200">
          <a:solidFill>
            <a:schemeClr val="accent6"/>
          </a:solidFill>
          <a:latin typeface="Arial" panose="020B0604020202020204" pitchFamily="34" charset="0"/>
          <a:ea typeface="+mj-ea"/>
          <a:cs typeface="Arial" panose="020B0604020202020204" pitchFamily="34" charset="0"/>
        </a:defRPr>
      </a:lvl1pPr>
    </p:titleStyle>
    <p:bodyStyle>
      <a:lvl1pPr marL="0" indent="0" algn="ctr" defTabSz="914400" rtl="0" eaLnBrk="1" latinLnBrk="0" hangingPunct="1">
        <a:lnSpc>
          <a:spcPct val="15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3"/>
          </p:nvPr>
        </p:nvSpPr>
        <p:spPr>
          <a:xfrm>
            <a:off x="487579" y="3263704"/>
            <a:ext cx="7958376" cy="731521"/>
          </a:xfrm>
        </p:spPr>
        <p:txBody>
          <a:bodyPr>
            <a:normAutofit fontScale="32500" lnSpcReduction="20000"/>
          </a:bodyPr>
          <a:lstStyle/>
          <a:p>
            <a:endParaRPr lang="tr-TR" dirty="0" smtClean="0"/>
          </a:p>
          <a:p>
            <a:pPr>
              <a:lnSpc>
                <a:spcPct val="120000"/>
              </a:lnSpc>
            </a:pPr>
            <a:r>
              <a:rPr lang="tr-TR" sz="6800" dirty="0" smtClean="0"/>
              <a:t>ATATÜRK </a:t>
            </a:r>
            <a:r>
              <a:rPr lang="tr-TR" sz="6800" dirty="0"/>
              <a:t>İLKELERİ VE İNKILAP </a:t>
            </a:r>
            <a:r>
              <a:rPr lang="tr-TR" sz="6800" dirty="0" smtClean="0"/>
              <a:t>TARİHİ-I </a:t>
            </a:r>
            <a:endParaRPr lang="tr-TR" sz="6800" dirty="0"/>
          </a:p>
          <a:p>
            <a:endParaRPr lang="tr-TR" sz="5600" dirty="0"/>
          </a:p>
        </p:txBody>
      </p:sp>
      <p:sp>
        <p:nvSpPr>
          <p:cNvPr id="6" name="Text Placeholder 5"/>
          <p:cNvSpPr>
            <a:spLocks noGrp="1"/>
          </p:cNvSpPr>
          <p:nvPr>
            <p:ph type="body" sz="quarter" idx="14"/>
          </p:nvPr>
        </p:nvSpPr>
        <p:spPr>
          <a:xfrm>
            <a:off x="614188" y="3882683"/>
            <a:ext cx="7959600" cy="576774"/>
          </a:xfrm>
        </p:spPr>
        <p:txBody>
          <a:bodyPr>
            <a:normAutofit/>
          </a:bodyPr>
          <a:lstStyle/>
          <a:p>
            <a:endParaRPr lang="tr-TR" b="1" dirty="0" smtClean="0"/>
          </a:p>
          <a:p>
            <a:endParaRPr lang="tr-TR" dirty="0"/>
          </a:p>
        </p:txBody>
      </p:sp>
      <p:sp>
        <p:nvSpPr>
          <p:cNvPr id="7" name="Text Placeholder 6"/>
          <p:cNvSpPr>
            <a:spLocks noGrp="1"/>
          </p:cNvSpPr>
          <p:nvPr>
            <p:ph type="body" sz="quarter" idx="15"/>
          </p:nvPr>
        </p:nvSpPr>
        <p:spPr>
          <a:xfrm>
            <a:off x="614188" y="4501662"/>
            <a:ext cx="7959600" cy="560512"/>
          </a:xfrm>
        </p:spPr>
        <p:txBody>
          <a:bodyPr>
            <a:normAutofit fontScale="25000" lnSpcReduction="20000"/>
          </a:bodyPr>
          <a:lstStyle/>
          <a:p>
            <a:endParaRPr lang="tr-TR" b="1" dirty="0" smtClean="0"/>
          </a:p>
          <a:p>
            <a:r>
              <a:rPr lang="tr-TR" sz="8800" b="1" dirty="0" smtClean="0"/>
              <a:t>PROF</a:t>
            </a:r>
            <a:r>
              <a:rPr lang="tr-TR" sz="8800" b="1" dirty="0"/>
              <a:t>. DR. ALİ FUAT ÖRENÇ</a:t>
            </a:r>
            <a:endParaRPr lang="tr-TR" sz="8800" dirty="0"/>
          </a:p>
          <a:p>
            <a:endParaRPr lang="tr-TR" dirty="0"/>
          </a:p>
        </p:txBody>
      </p:sp>
    </p:spTree>
    <p:extLst>
      <p:ext uri="{BB962C8B-B14F-4D97-AF65-F5344CB8AC3E}">
        <p14:creationId xmlns:p14="http://schemas.microsoft.com/office/powerpoint/2010/main" val="14602859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4"/>
          </p:nvPr>
        </p:nvSpPr>
        <p:spPr>
          <a:xfrm>
            <a:off x="180000" y="1252026"/>
            <a:ext cx="8805998" cy="5134706"/>
          </a:xfrm>
        </p:spPr>
        <p:txBody>
          <a:bodyPr>
            <a:normAutofit/>
          </a:bodyPr>
          <a:lstStyle/>
          <a:p>
            <a:pPr marL="342900" indent="-342900">
              <a:buFont typeface="Arial" panose="020B0604020202020204" pitchFamily="34" charset="0"/>
              <a:buChar char="•"/>
            </a:pPr>
            <a:r>
              <a:rPr lang="tr-TR" dirty="0">
                <a:solidFill>
                  <a:schemeClr val="tx1"/>
                </a:solidFill>
              </a:rPr>
              <a:t>1699’da imzalanan </a:t>
            </a:r>
            <a:r>
              <a:rPr lang="tr-TR" b="1" dirty="0">
                <a:solidFill>
                  <a:schemeClr val="tx1"/>
                </a:solidFill>
              </a:rPr>
              <a:t>Karlofça (Karlowitz) Antlaşması</a:t>
            </a:r>
            <a:r>
              <a:rPr lang="tr-TR" dirty="0">
                <a:solidFill>
                  <a:schemeClr val="tx1"/>
                </a:solidFill>
              </a:rPr>
              <a:t> Osmanlı Devleti için bir dönüm noktası oldu. </a:t>
            </a:r>
            <a:endParaRPr lang="tr-TR" dirty="0" smtClean="0">
              <a:solidFill>
                <a:schemeClr val="tx1"/>
              </a:solidFill>
            </a:endParaRPr>
          </a:p>
          <a:p>
            <a:pPr marL="342900" indent="-342900">
              <a:buFont typeface="Arial" panose="020B0604020202020204" pitchFamily="34" charset="0"/>
              <a:buChar char="•"/>
            </a:pPr>
            <a:endParaRPr lang="tr-TR" dirty="0" smtClean="0">
              <a:solidFill>
                <a:schemeClr val="tx1"/>
              </a:solidFill>
            </a:endParaRPr>
          </a:p>
          <a:p>
            <a:pPr marL="342900" indent="-342900">
              <a:buFont typeface="Arial" panose="020B0604020202020204" pitchFamily="34" charset="0"/>
              <a:buChar char="•"/>
            </a:pPr>
            <a:r>
              <a:rPr lang="tr-TR" dirty="0" smtClean="0">
                <a:solidFill>
                  <a:schemeClr val="tx1"/>
                </a:solidFill>
              </a:rPr>
              <a:t>Antlaşmaya </a:t>
            </a:r>
            <a:r>
              <a:rPr lang="tr-TR" dirty="0">
                <a:solidFill>
                  <a:schemeClr val="tx1"/>
                </a:solidFill>
              </a:rPr>
              <a:t>göre Balkanlar’da ve Ukrayna’da ciddi toprak kayıpları yaşandı; Macaristan elden çıktı. </a:t>
            </a:r>
            <a:endParaRPr lang="tr-TR" dirty="0" smtClean="0">
              <a:solidFill>
                <a:schemeClr val="tx1"/>
              </a:solidFill>
            </a:endParaRPr>
          </a:p>
          <a:p>
            <a:pPr marL="342900" indent="-342900">
              <a:buFont typeface="Arial" panose="020B0604020202020204" pitchFamily="34" charset="0"/>
              <a:buChar char="•"/>
            </a:pPr>
            <a:endParaRPr lang="tr-TR" dirty="0" smtClean="0">
              <a:solidFill>
                <a:schemeClr val="tx1"/>
              </a:solidFill>
            </a:endParaRPr>
          </a:p>
          <a:p>
            <a:pPr marL="342900" indent="-342900">
              <a:buFont typeface="Arial" panose="020B0604020202020204" pitchFamily="34" charset="0"/>
              <a:buChar char="•"/>
            </a:pPr>
            <a:r>
              <a:rPr lang="tr-TR" dirty="0" smtClean="0">
                <a:solidFill>
                  <a:schemeClr val="tx1"/>
                </a:solidFill>
              </a:rPr>
              <a:t>Ayrıca </a:t>
            </a:r>
            <a:r>
              <a:rPr lang="tr-TR" dirty="0">
                <a:solidFill>
                  <a:schemeClr val="tx1"/>
                </a:solidFill>
              </a:rPr>
              <a:t>galip devletlere ciddi ticari tavizler verildi. Bu içeriği ile Karlofça klasik Osmanlı muhteşem çağının sona erdiğini simgeler. </a:t>
            </a:r>
            <a:endParaRPr lang="tr-TR" dirty="0" smtClean="0">
              <a:solidFill>
                <a:schemeClr val="tx1"/>
              </a:solidFill>
            </a:endParaRPr>
          </a:p>
          <a:p>
            <a:pPr marL="342900" indent="-342900">
              <a:buFont typeface="Arial" panose="020B0604020202020204" pitchFamily="34" charset="0"/>
              <a:buChar char="•"/>
            </a:pPr>
            <a:endParaRPr lang="tr-TR" dirty="0" smtClean="0">
              <a:solidFill>
                <a:schemeClr val="tx1"/>
              </a:solidFill>
            </a:endParaRPr>
          </a:p>
          <a:p>
            <a:pPr marL="342900" indent="-342900">
              <a:buFont typeface="Arial" panose="020B0604020202020204" pitchFamily="34" charset="0"/>
              <a:buChar char="•"/>
            </a:pPr>
            <a:r>
              <a:rPr lang="tr-TR" dirty="0" smtClean="0">
                <a:solidFill>
                  <a:schemeClr val="tx1"/>
                </a:solidFill>
              </a:rPr>
              <a:t>Bundan </a:t>
            </a:r>
            <a:r>
              <a:rPr lang="tr-TR" dirty="0">
                <a:solidFill>
                  <a:schemeClr val="tx1"/>
                </a:solidFill>
              </a:rPr>
              <a:t>sonra Osmanlı Devleti’nin toprak kayıpları ve ekonomik tavizleri artacaktır. </a:t>
            </a:r>
            <a:r>
              <a:rPr lang="tr-TR" dirty="0" smtClean="0">
                <a:solidFill>
                  <a:schemeClr val="tx1"/>
                </a:solidFill>
              </a:rPr>
              <a:t> </a:t>
            </a:r>
            <a:endParaRPr lang="tr-TR" dirty="0" smtClean="0">
              <a:solidFill>
                <a:schemeClr val="tx1"/>
              </a:solidFill>
              <a:latin typeface="+mj-lt"/>
            </a:endParaRPr>
          </a:p>
          <a:p>
            <a:pPr marL="342900" indent="-342900">
              <a:buFont typeface="Arial" panose="020B0604020202020204" pitchFamily="34" charset="0"/>
              <a:buChar char="•"/>
            </a:pPr>
            <a:endParaRPr lang="tr-TR" dirty="0"/>
          </a:p>
        </p:txBody>
      </p:sp>
      <p:sp>
        <p:nvSpPr>
          <p:cNvPr id="2" name="Slide Number Placeholder 1"/>
          <p:cNvSpPr>
            <a:spLocks noGrp="1"/>
          </p:cNvSpPr>
          <p:nvPr>
            <p:ph type="sldNum" sz="quarter" idx="13"/>
          </p:nvPr>
        </p:nvSpPr>
        <p:spPr/>
        <p:txBody>
          <a:bodyPr/>
          <a:lstStyle/>
          <a:p>
            <a:fld id="{8E6AA186-9BDC-43F2-8CB7-BFB6CE2B9968}" type="slidenum">
              <a:rPr lang="tr-TR" smtClean="0"/>
              <a:pPr/>
              <a:t>9</a:t>
            </a:fld>
            <a:endParaRPr lang="tr-TR" dirty="0"/>
          </a:p>
        </p:txBody>
      </p:sp>
      <p:sp>
        <p:nvSpPr>
          <p:cNvPr id="3" name="Text Placeholder 2"/>
          <p:cNvSpPr>
            <a:spLocks noGrp="1"/>
          </p:cNvSpPr>
          <p:nvPr>
            <p:ph type="body" sz="quarter" idx="15"/>
          </p:nvPr>
        </p:nvSpPr>
        <p:spPr>
          <a:xfrm>
            <a:off x="180000" y="5888"/>
            <a:ext cx="7674664" cy="1077218"/>
          </a:xfrm>
        </p:spPr>
        <p:txBody>
          <a:bodyPr/>
          <a:lstStyle/>
          <a:p>
            <a:pPr algn="ctr"/>
            <a:r>
              <a:rPr lang="tr-TR" dirty="0"/>
              <a:t>1.1. Osmanlı’nın Buhran Yılları: Duraklama Dönemi</a:t>
            </a:r>
          </a:p>
        </p:txBody>
      </p:sp>
    </p:spTree>
    <p:extLst>
      <p:ext uri="{BB962C8B-B14F-4D97-AF65-F5344CB8AC3E}">
        <p14:creationId xmlns:p14="http://schemas.microsoft.com/office/powerpoint/2010/main" val="8797333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4"/>
          </p:nvPr>
        </p:nvSpPr>
        <p:spPr>
          <a:xfrm>
            <a:off x="180000" y="1252026"/>
            <a:ext cx="8805998" cy="5134706"/>
          </a:xfrm>
        </p:spPr>
        <p:txBody>
          <a:bodyPr>
            <a:normAutofit/>
          </a:bodyPr>
          <a:lstStyle/>
          <a:p>
            <a:pPr marL="342900" indent="-342900">
              <a:buFont typeface="Arial" panose="020B0604020202020204" pitchFamily="34" charset="0"/>
              <a:buChar char="•"/>
            </a:pPr>
            <a:endParaRPr lang="tr-TR" dirty="0" smtClean="0">
              <a:solidFill>
                <a:schemeClr val="tx1"/>
              </a:solidFill>
            </a:endParaRPr>
          </a:p>
          <a:p>
            <a:pPr marL="342900" indent="-342900">
              <a:buFont typeface="Arial" panose="020B0604020202020204" pitchFamily="34" charset="0"/>
              <a:buChar char="•"/>
            </a:pPr>
            <a:r>
              <a:rPr lang="tr-TR" dirty="0" smtClean="0">
                <a:solidFill>
                  <a:schemeClr val="tx1"/>
                </a:solidFill>
              </a:rPr>
              <a:t>Osmanlı </a:t>
            </a:r>
            <a:r>
              <a:rPr lang="tr-TR" dirty="0">
                <a:solidFill>
                  <a:schemeClr val="tx1"/>
                </a:solidFill>
              </a:rPr>
              <a:t>Devleti’nin buhran yıllarında idareci ve aydınlar için sorunların çözümünde eski şaşaalı günlere dönüş önemli bir motivasyon unsuruydu. </a:t>
            </a:r>
            <a:endParaRPr lang="tr-TR" dirty="0" smtClean="0">
              <a:solidFill>
                <a:schemeClr val="tx1"/>
              </a:solidFill>
            </a:endParaRPr>
          </a:p>
          <a:p>
            <a:pPr marL="342900" indent="-342900">
              <a:buFont typeface="Arial" panose="020B0604020202020204" pitchFamily="34" charset="0"/>
              <a:buChar char="•"/>
            </a:pPr>
            <a:endParaRPr lang="tr-TR" dirty="0" smtClean="0">
              <a:solidFill>
                <a:schemeClr val="tx1"/>
              </a:solidFill>
            </a:endParaRPr>
          </a:p>
          <a:p>
            <a:pPr marL="342900" indent="-342900">
              <a:buFont typeface="Arial" panose="020B0604020202020204" pitchFamily="34" charset="0"/>
              <a:buChar char="•"/>
            </a:pPr>
            <a:r>
              <a:rPr lang="tr-TR" dirty="0" smtClean="0">
                <a:solidFill>
                  <a:schemeClr val="tx1"/>
                </a:solidFill>
              </a:rPr>
              <a:t>Ancak </a:t>
            </a:r>
            <a:r>
              <a:rPr lang="tr-TR" dirty="0">
                <a:solidFill>
                  <a:schemeClr val="tx1"/>
                </a:solidFill>
              </a:rPr>
              <a:t>Avrupa karşısında özellikle askeri alandaki başarısızlıklar bu kanaatin yavaş yavaş değişmesine sebep oldu. </a:t>
            </a:r>
            <a:endParaRPr lang="tr-TR" dirty="0" smtClean="0">
              <a:solidFill>
                <a:schemeClr val="tx1"/>
              </a:solidFill>
            </a:endParaRPr>
          </a:p>
          <a:p>
            <a:pPr marL="342900" indent="-342900">
              <a:buFont typeface="Arial" panose="020B0604020202020204" pitchFamily="34" charset="0"/>
              <a:buChar char="•"/>
            </a:pPr>
            <a:endParaRPr lang="tr-TR" dirty="0" smtClean="0">
              <a:solidFill>
                <a:schemeClr val="tx1"/>
              </a:solidFill>
            </a:endParaRPr>
          </a:p>
          <a:p>
            <a:pPr marL="342900" indent="-342900">
              <a:buFont typeface="Arial" panose="020B0604020202020204" pitchFamily="34" charset="0"/>
              <a:buChar char="•"/>
            </a:pPr>
            <a:r>
              <a:rPr lang="tr-TR" dirty="0" smtClean="0">
                <a:solidFill>
                  <a:schemeClr val="tx1"/>
                </a:solidFill>
              </a:rPr>
              <a:t>Artık </a:t>
            </a:r>
            <a:r>
              <a:rPr lang="tr-TR" dirty="0">
                <a:solidFill>
                  <a:schemeClr val="tx1"/>
                </a:solidFill>
              </a:rPr>
              <a:t>reformların yürütülmesinde Batı’nın tecrübelerinden yararlanılması görüşü hâkim olmaya başladı. </a:t>
            </a:r>
          </a:p>
          <a:p>
            <a:pPr marL="342900" indent="-342900">
              <a:buFont typeface="Arial" panose="020B0604020202020204" pitchFamily="34" charset="0"/>
              <a:buChar char="•"/>
            </a:pPr>
            <a:endParaRPr lang="tr-TR" dirty="0"/>
          </a:p>
        </p:txBody>
      </p:sp>
      <p:sp>
        <p:nvSpPr>
          <p:cNvPr id="2" name="Slide Number Placeholder 1"/>
          <p:cNvSpPr>
            <a:spLocks noGrp="1"/>
          </p:cNvSpPr>
          <p:nvPr>
            <p:ph type="sldNum" sz="quarter" idx="13"/>
          </p:nvPr>
        </p:nvSpPr>
        <p:spPr/>
        <p:txBody>
          <a:bodyPr/>
          <a:lstStyle/>
          <a:p>
            <a:fld id="{8E6AA186-9BDC-43F2-8CB7-BFB6CE2B9968}" type="slidenum">
              <a:rPr lang="tr-TR" smtClean="0"/>
              <a:pPr/>
              <a:t>10</a:t>
            </a:fld>
            <a:endParaRPr lang="tr-TR" dirty="0"/>
          </a:p>
        </p:txBody>
      </p:sp>
      <p:sp>
        <p:nvSpPr>
          <p:cNvPr id="3" name="Text Placeholder 2"/>
          <p:cNvSpPr>
            <a:spLocks noGrp="1"/>
          </p:cNvSpPr>
          <p:nvPr>
            <p:ph type="body" sz="quarter" idx="15"/>
          </p:nvPr>
        </p:nvSpPr>
        <p:spPr>
          <a:xfrm>
            <a:off x="180000" y="5888"/>
            <a:ext cx="7674664" cy="1077218"/>
          </a:xfrm>
        </p:spPr>
        <p:txBody>
          <a:bodyPr/>
          <a:lstStyle/>
          <a:p>
            <a:pPr algn="ctr"/>
            <a:r>
              <a:rPr lang="tr-TR" dirty="0"/>
              <a:t>1.1. Osmanlı’nın Buhran Yılları: Duraklama Dönemi</a:t>
            </a:r>
          </a:p>
        </p:txBody>
      </p:sp>
    </p:spTree>
    <p:extLst>
      <p:ext uri="{BB962C8B-B14F-4D97-AF65-F5344CB8AC3E}">
        <p14:creationId xmlns:p14="http://schemas.microsoft.com/office/powerpoint/2010/main" val="23054074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quarter" idx="15"/>
          </p:nvPr>
        </p:nvSpPr>
        <p:spPr>
          <a:xfrm>
            <a:off x="956603" y="5500468"/>
            <a:ext cx="7216726" cy="520504"/>
          </a:xfrm>
        </p:spPr>
        <p:txBody>
          <a:bodyPr/>
          <a:lstStyle/>
          <a:p>
            <a:endParaRPr lang="tr-TR" dirty="0" smtClean="0"/>
          </a:p>
          <a:p>
            <a:r>
              <a:rPr lang="tr-TR" dirty="0" smtClean="0">
                <a:solidFill>
                  <a:schemeClr val="tx1"/>
                </a:solidFill>
              </a:rPr>
              <a:t>Harita </a:t>
            </a:r>
            <a:r>
              <a:rPr lang="tr-TR" dirty="0">
                <a:solidFill>
                  <a:schemeClr val="tx1"/>
                </a:solidFill>
              </a:rPr>
              <a:t>1: Duraklama Döneminde Osmanlı Devleti (</a:t>
            </a:r>
            <a:r>
              <a:rPr lang="tr-TR" i="1" dirty="0" err="1">
                <a:solidFill>
                  <a:schemeClr val="tx1"/>
                </a:solidFill>
              </a:rPr>
              <a:t>Unat</a:t>
            </a:r>
            <a:r>
              <a:rPr lang="tr-TR" i="1" dirty="0">
                <a:solidFill>
                  <a:schemeClr val="tx1"/>
                </a:solidFill>
              </a:rPr>
              <a:t> (1989), s. 32</a:t>
            </a:r>
            <a:r>
              <a:rPr lang="tr-TR" dirty="0">
                <a:solidFill>
                  <a:schemeClr val="tx1"/>
                </a:solidFill>
              </a:rPr>
              <a:t>)</a:t>
            </a:r>
          </a:p>
          <a:p>
            <a:endParaRPr lang="tr-TR" dirty="0"/>
          </a:p>
        </p:txBody>
      </p:sp>
      <p:sp>
        <p:nvSpPr>
          <p:cNvPr id="3" name="Slide Number Placeholder 2"/>
          <p:cNvSpPr>
            <a:spLocks noGrp="1"/>
          </p:cNvSpPr>
          <p:nvPr>
            <p:ph type="sldNum" sz="quarter" idx="13"/>
          </p:nvPr>
        </p:nvSpPr>
        <p:spPr/>
        <p:txBody>
          <a:bodyPr/>
          <a:lstStyle/>
          <a:p>
            <a:fld id="{8E6AA186-9BDC-43F2-8CB7-BFB6CE2B9968}" type="slidenum">
              <a:rPr lang="tr-TR" smtClean="0"/>
              <a:pPr/>
              <a:t>11</a:t>
            </a:fld>
            <a:endParaRPr lang="tr-TR"/>
          </a:p>
        </p:txBody>
      </p:sp>
      <p:sp>
        <p:nvSpPr>
          <p:cNvPr id="9" name="Text Placeholder 8"/>
          <p:cNvSpPr>
            <a:spLocks noGrp="1"/>
          </p:cNvSpPr>
          <p:nvPr>
            <p:ph type="body" sz="quarter" idx="16"/>
          </p:nvPr>
        </p:nvSpPr>
        <p:spPr>
          <a:xfrm>
            <a:off x="180000" y="4357"/>
            <a:ext cx="7675200" cy="1077218"/>
          </a:xfrm>
        </p:spPr>
        <p:txBody>
          <a:bodyPr/>
          <a:lstStyle/>
          <a:p>
            <a:pPr algn="ctr"/>
            <a:r>
              <a:rPr lang="tr-TR" dirty="0"/>
              <a:t>1.1. Osmanlı’nın Buhran Yılları: Duraklama </a:t>
            </a:r>
            <a:r>
              <a:rPr lang="tr-TR" dirty="0" smtClean="0"/>
              <a:t>Dönemi</a:t>
            </a:r>
            <a:endParaRPr lang="tr-TR" dirty="0"/>
          </a:p>
        </p:txBody>
      </p:sp>
      <p:pic>
        <p:nvPicPr>
          <p:cNvPr id="11" name="Resim Yer Tutucusu 10" descr="C:\Users\HP\Desktop\harita 010.jpg"/>
          <p:cNvPicPr>
            <a:picLocks noGrp="1"/>
          </p:cNvPicPr>
          <p:nvPr>
            <p:ph type="pic" sz="quarter" idx="14"/>
          </p:nvPr>
        </p:nvPicPr>
        <p:blipFill>
          <a:blip r:embed="rId2" cstate="email">
            <a:extLst>
              <a:ext uri="{28A0092B-C50C-407E-A947-70E740481C1C}">
                <a14:useLocalDpi xmlns:a14="http://schemas.microsoft.com/office/drawing/2010/main" val="0"/>
              </a:ext>
            </a:extLst>
          </a:blip>
          <a:srcRect l="15744" r="15744"/>
          <a:stretch>
            <a:fillRect/>
          </a:stretch>
        </p:blipFill>
        <p:spPr bwMode="auto">
          <a:xfrm>
            <a:off x="1266091" y="1167619"/>
            <a:ext cx="6020974" cy="4304713"/>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17607204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4"/>
          </p:nvPr>
        </p:nvSpPr>
        <p:spPr>
          <a:xfrm>
            <a:off x="180000" y="1252026"/>
            <a:ext cx="8805998" cy="5134706"/>
          </a:xfrm>
        </p:spPr>
        <p:txBody>
          <a:bodyPr>
            <a:normAutofit/>
          </a:bodyPr>
          <a:lstStyle/>
          <a:p>
            <a:pPr marL="342900" indent="-342900">
              <a:buFont typeface="Arial" panose="020B0604020202020204" pitchFamily="34" charset="0"/>
              <a:buChar char="•"/>
            </a:pPr>
            <a:r>
              <a:rPr lang="tr-TR" dirty="0">
                <a:solidFill>
                  <a:schemeClr val="tx1"/>
                </a:solidFill>
              </a:rPr>
              <a:t>Osmanlı’da </a:t>
            </a:r>
            <a:r>
              <a:rPr lang="tr-TR" b="1" dirty="0">
                <a:solidFill>
                  <a:schemeClr val="tx1"/>
                </a:solidFill>
              </a:rPr>
              <a:t>Derileme Devri</a:t>
            </a:r>
            <a:r>
              <a:rPr lang="tr-TR" dirty="0">
                <a:solidFill>
                  <a:schemeClr val="tx1"/>
                </a:solidFill>
              </a:rPr>
              <a:t> 1699 Karlofça Antlaşması’yla başlatılır; III. Selim’in tahta çıktığı ve Avrupa’da Fransız İhtilali’nin patlak verdiği 1789’a kadar sürdürülür. </a:t>
            </a:r>
            <a:endParaRPr lang="tr-TR" dirty="0" smtClean="0">
              <a:solidFill>
                <a:schemeClr val="tx1"/>
              </a:solidFill>
            </a:endParaRPr>
          </a:p>
          <a:p>
            <a:pPr marL="342900" indent="-342900">
              <a:buFont typeface="Arial" panose="020B0604020202020204" pitchFamily="34" charset="0"/>
              <a:buChar char="•"/>
            </a:pPr>
            <a:r>
              <a:rPr lang="tr-TR" dirty="0">
                <a:solidFill>
                  <a:schemeClr val="tx1"/>
                </a:solidFill>
              </a:rPr>
              <a:t>18. Yüzyıla girildiğinde Osmanlı’da sorunlar netleşmiş ve Avrupa’nın üstünlüğü de kabul edilmiş olduğundan reform fikri ağırlık kazanmıştı. </a:t>
            </a:r>
            <a:endParaRPr lang="tr-TR" dirty="0" smtClean="0">
              <a:solidFill>
                <a:schemeClr val="tx1"/>
              </a:solidFill>
            </a:endParaRPr>
          </a:p>
          <a:p>
            <a:pPr marL="342900" indent="-342900">
              <a:buFont typeface="Arial" panose="020B0604020202020204" pitchFamily="34" charset="0"/>
              <a:buChar char="•"/>
            </a:pPr>
            <a:r>
              <a:rPr lang="tr-TR" dirty="0">
                <a:solidFill>
                  <a:schemeClr val="tx1"/>
                </a:solidFill>
              </a:rPr>
              <a:t>Ancak reformlar için zamana ve mutlak bir barış dönemine ihtiyaç duyulmaktaydı. </a:t>
            </a:r>
            <a:endParaRPr lang="tr-TR" dirty="0" smtClean="0">
              <a:solidFill>
                <a:schemeClr val="tx1"/>
              </a:solidFill>
            </a:endParaRPr>
          </a:p>
          <a:p>
            <a:pPr marL="342900" indent="-342900">
              <a:buFont typeface="Arial" panose="020B0604020202020204" pitchFamily="34" charset="0"/>
              <a:buChar char="•"/>
            </a:pPr>
            <a:r>
              <a:rPr lang="tr-TR" dirty="0">
                <a:solidFill>
                  <a:schemeClr val="tx1"/>
                </a:solidFill>
              </a:rPr>
              <a:t>Böylece devletin içyapısında bazı düzenlemelerin gündeme geldiği ve </a:t>
            </a:r>
            <a:r>
              <a:rPr lang="tr-TR" b="1" dirty="0">
                <a:solidFill>
                  <a:schemeClr val="tx1"/>
                </a:solidFill>
              </a:rPr>
              <a:t>Lale Devri</a:t>
            </a:r>
            <a:r>
              <a:rPr lang="tr-TR" dirty="0">
                <a:solidFill>
                  <a:schemeClr val="tx1"/>
                </a:solidFill>
              </a:rPr>
              <a:t> (1718- 1730) olarak adlandırılan döneme girilmiştir. </a:t>
            </a:r>
          </a:p>
        </p:txBody>
      </p:sp>
      <p:sp>
        <p:nvSpPr>
          <p:cNvPr id="2" name="Slide Number Placeholder 1"/>
          <p:cNvSpPr>
            <a:spLocks noGrp="1"/>
          </p:cNvSpPr>
          <p:nvPr>
            <p:ph type="sldNum" sz="quarter" idx="13"/>
          </p:nvPr>
        </p:nvSpPr>
        <p:spPr/>
        <p:txBody>
          <a:bodyPr/>
          <a:lstStyle/>
          <a:p>
            <a:fld id="{8E6AA186-9BDC-43F2-8CB7-BFB6CE2B9968}" type="slidenum">
              <a:rPr lang="tr-TR" smtClean="0"/>
              <a:pPr/>
              <a:t>12</a:t>
            </a:fld>
            <a:endParaRPr lang="tr-TR" dirty="0"/>
          </a:p>
        </p:txBody>
      </p:sp>
      <p:sp>
        <p:nvSpPr>
          <p:cNvPr id="3" name="Text Placeholder 2"/>
          <p:cNvSpPr>
            <a:spLocks noGrp="1"/>
          </p:cNvSpPr>
          <p:nvPr>
            <p:ph type="body" sz="quarter" idx="15"/>
          </p:nvPr>
        </p:nvSpPr>
        <p:spPr>
          <a:xfrm>
            <a:off x="180000" y="5888"/>
            <a:ext cx="7674664" cy="1091392"/>
          </a:xfrm>
        </p:spPr>
        <p:txBody>
          <a:bodyPr/>
          <a:lstStyle/>
          <a:p>
            <a:r>
              <a:rPr lang="tr-TR" dirty="0"/>
              <a:t>1.2. Osmanlı’da Gerileme Dönemi ve Islahat Girişimleri</a:t>
            </a:r>
          </a:p>
        </p:txBody>
      </p:sp>
    </p:spTree>
    <p:extLst>
      <p:ext uri="{BB962C8B-B14F-4D97-AF65-F5344CB8AC3E}">
        <p14:creationId xmlns:p14="http://schemas.microsoft.com/office/powerpoint/2010/main" val="18580140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4"/>
          </p:nvPr>
        </p:nvSpPr>
        <p:spPr>
          <a:xfrm>
            <a:off x="180000" y="1252026"/>
            <a:ext cx="8805998" cy="5134706"/>
          </a:xfrm>
        </p:spPr>
        <p:txBody>
          <a:bodyPr>
            <a:normAutofit/>
          </a:bodyPr>
          <a:lstStyle/>
          <a:p>
            <a:pPr marL="342900" indent="-342900">
              <a:buFont typeface="Arial" panose="020B0604020202020204" pitchFamily="34" charset="0"/>
              <a:buChar char="•"/>
            </a:pPr>
            <a:r>
              <a:rPr lang="tr-TR" dirty="0">
                <a:solidFill>
                  <a:schemeClr val="tx1"/>
                </a:solidFill>
              </a:rPr>
              <a:t>Devrin Padişahı Sultan </a:t>
            </a:r>
            <a:r>
              <a:rPr lang="tr-TR" b="1" dirty="0">
                <a:solidFill>
                  <a:schemeClr val="tx1"/>
                </a:solidFill>
              </a:rPr>
              <a:t>III. Ahmet</a:t>
            </a:r>
            <a:r>
              <a:rPr lang="tr-TR" dirty="0">
                <a:solidFill>
                  <a:schemeClr val="tx1"/>
                </a:solidFill>
              </a:rPr>
              <a:t> (1703- 1730)’in desteği ile devlet görevlileri 1718 tarihli </a:t>
            </a:r>
            <a:r>
              <a:rPr lang="tr-TR" b="1" dirty="0">
                <a:solidFill>
                  <a:schemeClr val="tx1"/>
                </a:solidFill>
              </a:rPr>
              <a:t>Pasarofça Antlaşması</a:t>
            </a:r>
            <a:r>
              <a:rPr lang="tr-TR" dirty="0">
                <a:solidFill>
                  <a:schemeClr val="tx1"/>
                </a:solidFill>
              </a:rPr>
              <a:t> ile barışı sağladılar ve sonrasında Batının üstünlüğünün nedenlerinin araştırılması gereği üzerinde durdular. </a:t>
            </a:r>
            <a:endParaRPr lang="tr-TR" dirty="0" smtClean="0">
              <a:solidFill>
                <a:schemeClr val="tx1"/>
              </a:solidFill>
            </a:endParaRPr>
          </a:p>
          <a:p>
            <a:pPr marL="342900" indent="-342900">
              <a:buFont typeface="Arial" panose="020B0604020202020204" pitchFamily="34" charset="0"/>
              <a:buChar char="•"/>
            </a:pPr>
            <a:r>
              <a:rPr lang="tr-TR" dirty="0">
                <a:solidFill>
                  <a:schemeClr val="tx1"/>
                </a:solidFill>
              </a:rPr>
              <a:t>Bu amaçla Sadrazam </a:t>
            </a:r>
            <a:r>
              <a:rPr lang="tr-TR" b="1" dirty="0">
                <a:solidFill>
                  <a:schemeClr val="tx1"/>
                </a:solidFill>
              </a:rPr>
              <a:t>Damat İbrahim Paşa</a:t>
            </a:r>
            <a:r>
              <a:rPr lang="tr-TR" dirty="0">
                <a:solidFill>
                  <a:schemeClr val="tx1"/>
                </a:solidFill>
              </a:rPr>
              <a:t> Avrupa’ya gönderilen elçilerin sayısını artırmıştır. </a:t>
            </a:r>
            <a:endParaRPr lang="tr-TR" dirty="0" smtClean="0">
              <a:solidFill>
                <a:schemeClr val="tx1"/>
              </a:solidFill>
            </a:endParaRPr>
          </a:p>
          <a:p>
            <a:pPr marL="342900" indent="-342900">
              <a:buFont typeface="Arial" panose="020B0604020202020204" pitchFamily="34" charset="0"/>
              <a:buChar char="•"/>
            </a:pPr>
            <a:r>
              <a:rPr lang="tr-TR" dirty="0">
                <a:solidFill>
                  <a:schemeClr val="tx1"/>
                </a:solidFill>
              </a:rPr>
              <a:t>Bu elçiler diplomatik ilişkileri sürdürmenin yanı sıra Avrupa’nın kültür, sanat, sanayi, tarım ve askeri yapısı hakkında incelemeler de yaparak raporlar sunmaya başladılar</a:t>
            </a:r>
            <a:r>
              <a:rPr lang="tr-TR" dirty="0" smtClean="0">
                <a:solidFill>
                  <a:schemeClr val="tx1"/>
                </a:solidFill>
              </a:rPr>
              <a:t>.</a:t>
            </a:r>
          </a:p>
          <a:p>
            <a:pPr marL="342900" indent="-342900">
              <a:buFont typeface="Arial" panose="020B0604020202020204" pitchFamily="34" charset="0"/>
              <a:buChar char="•"/>
            </a:pPr>
            <a:r>
              <a:rPr lang="tr-TR" dirty="0">
                <a:solidFill>
                  <a:schemeClr val="tx1"/>
                </a:solidFill>
              </a:rPr>
              <a:t>1720-1721 yıl­ları arasında Paris’te elçi olarak bulunan </a:t>
            </a:r>
            <a:r>
              <a:rPr lang="tr-TR" b="1" dirty="0">
                <a:solidFill>
                  <a:schemeClr val="tx1"/>
                </a:solidFill>
              </a:rPr>
              <a:t>Yirmi Sekiz Mehmet Çelebi</a:t>
            </a:r>
            <a:r>
              <a:rPr lang="tr-TR" dirty="0">
                <a:solidFill>
                  <a:schemeClr val="tx1"/>
                </a:solidFill>
              </a:rPr>
              <a:t>’nin raporu bunlar içinde en dikkat çekenidir. </a:t>
            </a:r>
          </a:p>
        </p:txBody>
      </p:sp>
      <p:sp>
        <p:nvSpPr>
          <p:cNvPr id="2" name="Slide Number Placeholder 1"/>
          <p:cNvSpPr>
            <a:spLocks noGrp="1"/>
          </p:cNvSpPr>
          <p:nvPr>
            <p:ph type="sldNum" sz="quarter" idx="13"/>
          </p:nvPr>
        </p:nvSpPr>
        <p:spPr/>
        <p:txBody>
          <a:bodyPr/>
          <a:lstStyle/>
          <a:p>
            <a:fld id="{8E6AA186-9BDC-43F2-8CB7-BFB6CE2B9968}" type="slidenum">
              <a:rPr lang="tr-TR" smtClean="0"/>
              <a:pPr/>
              <a:t>13</a:t>
            </a:fld>
            <a:endParaRPr lang="tr-TR" dirty="0"/>
          </a:p>
        </p:txBody>
      </p:sp>
      <p:sp>
        <p:nvSpPr>
          <p:cNvPr id="3" name="Text Placeholder 2"/>
          <p:cNvSpPr>
            <a:spLocks noGrp="1"/>
          </p:cNvSpPr>
          <p:nvPr>
            <p:ph type="body" sz="quarter" idx="15"/>
          </p:nvPr>
        </p:nvSpPr>
        <p:spPr>
          <a:xfrm>
            <a:off x="180000" y="5888"/>
            <a:ext cx="7674664" cy="1091392"/>
          </a:xfrm>
        </p:spPr>
        <p:txBody>
          <a:bodyPr/>
          <a:lstStyle/>
          <a:p>
            <a:r>
              <a:rPr lang="tr-TR" dirty="0"/>
              <a:t>1.2. Osmanlı’da Gerileme Dönemi ve Islahat Girişimleri</a:t>
            </a:r>
          </a:p>
        </p:txBody>
      </p:sp>
    </p:spTree>
    <p:extLst>
      <p:ext uri="{BB962C8B-B14F-4D97-AF65-F5344CB8AC3E}">
        <p14:creationId xmlns:p14="http://schemas.microsoft.com/office/powerpoint/2010/main" val="165628862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4"/>
          </p:nvPr>
        </p:nvSpPr>
        <p:spPr>
          <a:xfrm>
            <a:off x="180000" y="1252026"/>
            <a:ext cx="8805998" cy="5134706"/>
          </a:xfrm>
        </p:spPr>
        <p:txBody>
          <a:bodyPr>
            <a:normAutofit/>
          </a:bodyPr>
          <a:lstStyle/>
          <a:p>
            <a:pPr marL="342900" indent="-342900">
              <a:buFont typeface="Arial" panose="020B0604020202020204" pitchFamily="34" charset="0"/>
              <a:buChar char="•"/>
            </a:pPr>
            <a:endParaRPr lang="tr-TR" dirty="0" smtClean="0"/>
          </a:p>
          <a:p>
            <a:pPr marL="342900" indent="-342900">
              <a:buFont typeface="Arial" panose="020B0604020202020204" pitchFamily="34" charset="0"/>
              <a:buChar char="•"/>
            </a:pPr>
            <a:r>
              <a:rPr lang="tr-TR" dirty="0" smtClean="0">
                <a:solidFill>
                  <a:schemeClr val="tx1"/>
                </a:solidFill>
              </a:rPr>
              <a:t>Lale </a:t>
            </a:r>
            <a:r>
              <a:rPr lang="tr-TR" dirty="0">
                <a:solidFill>
                  <a:schemeClr val="tx1"/>
                </a:solidFill>
              </a:rPr>
              <a:t>devrinin önemli atılımlarından biri kuşkusuz ilk Türk matbaasının kurulmuş olmasıdır (1727).</a:t>
            </a:r>
            <a:endParaRPr lang="tr-TR" dirty="0" smtClean="0">
              <a:solidFill>
                <a:schemeClr val="tx1"/>
              </a:solidFill>
            </a:endParaRPr>
          </a:p>
          <a:p>
            <a:pPr marL="342900" indent="-342900">
              <a:buFont typeface="Arial" panose="020B0604020202020204" pitchFamily="34" charset="0"/>
              <a:buChar char="•"/>
            </a:pPr>
            <a:endParaRPr lang="tr-TR" dirty="0" smtClean="0">
              <a:solidFill>
                <a:schemeClr val="tx1"/>
              </a:solidFill>
            </a:endParaRPr>
          </a:p>
          <a:p>
            <a:pPr marL="342900" indent="-342900">
              <a:buFont typeface="Arial" panose="020B0604020202020204" pitchFamily="34" charset="0"/>
              <a:buChar char="•"/>
            </a:pPr>
            <a:r>
              <a:rPr lang="tr-TR" dirty="0" smtClean="0">
                <a:solidFill>
                  <a:schemeClr val="tx1"/>
                </a:solidFill>
              </a:rPr>
              <a:t>Fakat </a:t>
            </a:r>
            <a:r>
              <a:rPr lang="tr-TR" dirty="0">
                <a:solidFill>
                  <a:schemeClr val="tx1"/>
                </a:solidFill>
              </a:rPr>
              <a:t>yapılan yenilikler yaşanan büyük sorunlar karşısında etkili olamamıştır. </a:t>
            </a:r>
            <a:endParaRPr lang="tr-TR" dirty="0" smtClean="0">
              <a:solidFill>
                <a:schemeClr val="tx1"/>
              </a:solidFill>
            </a:endParaRPr>
          </a:p>
          <a:p>
            <a:pPr marL="342900" indent="-342900">
              <a:buFont typeface="Arial" panose="020B0604020202020204" pitchFamily="34" charset="0"/>
              <a:buChar char="•"/>
            </a:pPr>
            <a:endParaRPr lang="tr-TR" dirty="0" smtClean="0">
              <a:solidFill>
                <a:schemeClr val="tx1"/>
              </a:solidFill>
            </a:endParaRPr>
          </a:p>
          <a:p>
            <a:pPr marL="342900" indent="-342900">
              <a:buFont typeface="Arial" panose="020B0604020202020204" pitchFamily="34" charset="0"/>
              <a:buChar char="•"/>
            </a:pPr>
            <a:r>
              <a:rPr lang="tr-TR" dirty="0" smtClean="0">
                <a:solidFill>
                  <a:schemeClr val="tx1"/>
                </a:solidFill>
              </a:rPr>
              <a:t>Reform </a:t>
            </a:r>
            <a:r>
              <a:rPr lang="tr-TR" dirty="0">
                <a:solidFill>
                  <a:schemeClr val="tx1"/>
                </a:solidFill>
              </a:rPr>
              <a:t>hareketi sağlam bir zeminde ilerleyemeyince bazı sosyal ve ekonomik nedenlerle patlak veren </a:t>
            </a:r>
            <a:r>
              <a:rPr lang="tr-TR" b="1" dirty="0">
                <a:solidFill>
                  <a:schemeClr val="tx1"/>
                </a:solidFill>
              </a:rPr>
              <a:t>Patrona Halil Ayaklanması </a:t>
            </a:r>
            <a:r>
              <a:rPr lang="tr-TR" dirty="0">
                <a:solidFill>
                  <a:schemeClr val="tx1"/>
                </a:solidFill>
              </a:rPr>
              <a:t>bu restorasyon dönemini sona erdirmiştir (1730). </a:t>
            </a:r>
            <a:r>
              <a:rPr lang="tr-TR" dirty="0" smtClean="0">
                <a:solidFill>
                  <a:schemeClr val="tx1"/>
                </a:solidFill>
              </a:rPr>
              <a:t> </a:t>
            </a:r>
            <a:endParaRPr lang="tr-TR" dirty="0">
              <a:solidFill>
                <a:schemeClr val="tx1"/>
              </a:solidFill>
            </a:endParaRPr>
          </a:p>
        </p:txBody>
      </p:sp>
      <p:sp>
        <p:nvSpPr>
          <p:cNvPr id="2" name="Slide Number Placeholder 1"/>
          <p:cNvSpPr>
            <a:spLocks noGrp="1"/>
          </p:cNvSpPr>
          <p:nvPr>
            <p:ph type="sldNum" sz="quarter" idx="13"/>
          </p:nvPr>
        </p:nvSpPr>
        <p:spPr/>
        <p:txBody>
          <a:bodyPr/>
          <a:lstStyle/>
          <a:p>
            <a:fld id="{8E6AA186-9BDC-43F2-8CB7-BFB6CE2B9968}" type="slidenum">
              <a:rPr lang="tr-TR" smtClean="0"/>
              <a:pPr/>
              <a:t>14</a:t>
            </a:fld>
            <a:endParaRPr lang="tr-TR" dirty="0"/>
          </a:p>
        </p:txBody>
      </p:sp>
      <p:sp>
        <p:nvSpPr>
          <p:cNvPr id="3" name="Text Placeholder 2"/>
          <p:cNvSpPr>
            <a:spLocks noGrp="1"/>
          </p:cNvSpPr>
          <p:nvPr>
            <p:ph type="body" sz="quarter" idx="15"/>
          </p:nvPr>
        </p:nvSpPr>
        <p:spPr>
          <a:xfrm>
            <a:off x="180000" y="5888"/>
            <a:ext cx="7674664" cy="1091392"/>
          </a:xfrm>
        </p:spPr>
        <p:txBody>
          <a:bodyPr/>
          <a:lstStyle/>
          <a:p>
            <a:r>
              <a:rPr lang="tr-TR" dirty="0"/>
              <a:t>1.2. Osmanlı’da Gerileme Dönemi ve Islahat Girişimleri</a:t>
            </a:r>
          </a:p>
        </p:txBody>
      </p:sp>
    </p:spTree>
    <p:extLst>
      <p:ext uri="{BB962C8B-B14F-4D97-AF65-F5344CB8AC3E}">
        <p14:creationId xmlns:p14="http://schemas.microsoft.com/office/powerpoint/2010/main" val="397285965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4"/>
          </p:nvPr>
        </p:nvSpPr>
        <p:spPr>
          <a:xfrm>
            <a:off x="180000" y="1252026"/>
            <a:ext cx="8805998" cy="5134706"/>
          </a:xfrm>
        </p:spPr>
        <p:txBody>
          <a:bodyPr>
            <a:normAutofit/>
          </a:bodyPr>
          <a:lstStyle/>
          <a:p>
            <a:pPr marL="342900" indent="-342900">
              <a:buFont typeface="Arial" panose="020B0604020202020204" pitchFamily="34" charset="0"/>
              <a:buChar char="•"/>
            </a:pPr>
            <a:r>
              <a:rPr lang="tr-TR" dirty="0">
                <a:solidFill>
                  <a:schemeClr val="tx1"/>
                </a:solidFill>
              </a:rPr>
              <a:t>Lale devrinde ortaya çıkan sosyal tepkiler ve yeni oluşan dinamikler sonraki dönem ıslahatlarını etkilemiştir ve askeri alanda yoğunlaşmasına sebep olmuştur. </a:t>
            </a:r>
            <a:endParaRPr lang="tr-TR" dirty="0" smtClean="0">
              <a:solidFill>
                <a:schemeClr val="tx1"/>
              </a:solidFill>
            </a:endParaRPr>
          </a:p>
          <a:p>
            <a:pPr marL="342900" indent="-342900">
              <a:buFont typeface="Arial" panose="020B0604020202020204" pitchFamily="34" charset="0"/>
              <a:buChar char="•"/>
            </a:pPr>
            <a:r>
              <a:rPr lang="tr-TR" dirty="0">
                <a:solidFill>
                  <a:schemeClr val="tx1"/>
                </a:solidFill>
              </a:rPr>
              <a:t>Nitekim yeni padişah Sultan </a:t>
            </a:r>
            <a:r>
              <a:rPr lang="tr-TR" b="1" dirty="0">
                <a:solidFill>
                  <a:schemeClr val="tx1"/>
                </a:solidFill>
              </a:rPr>
              <a:t>I. Mahmut</a:t>
            </a:r>
            <a:r>
              <a:rPr lang="tr-TR" dirty="0">
                <a:solidFill>
                  <a:schemeClr val="tx1"/>
                </a:solidFill>
              </a:rPr>
              <a:t> (1730-1754) kaos dönemi ardından ordunun modernizasyonuna ağırlık vererek Avrupa’dan uzmanlar getirtmiştir. </a:t>
            </a:r>
            <a:endParaRPr lang="tr-TR" dirty="0" smtClean="0">
              <a:solidFill>
                <a:schemeClr val="tx1"/>
              </a:solidFill>
            </a:endParaRPr>
          </a:p>
          <a:p>
            <a:pPr marL="342900" indent="-342900">
              <a:buFont typeface="Arial" panose="020B0604020202020204" pitchFamily="34" charset="0"/>
              <a:buChar char="•"/>
            </a:pPr>
            <a:r>
              <a:rPr lang="tr-TR" dirty="0">
                <a:solidFill>
                  <a:schemeClr val="tx1"/>
                </a:solidFill>
              </a:rPr>
              <a:t>Bu uzmanlardan ilki Fransız soylularından olan ve daha sonra Müslüman olarak Ahmet ismini alan </a:t>
            </a:r>
            <a:r>
              <a:rPr lang="tr-TR" b="1" dirty="0">
                <a:solidFill>
                  <a:schemeClr val="tx1"/>
                </a:solidFill>
              </a:rPr>
              <a:t>Humbaracı Ahmet Paşa</a:t>
            </a:r>
            <a:r>
              <a:rPr lang="tr-TR" dirty="0">
                <a:solidFill>
                  <a:schemeClr val="tx1"/>
                </a:solidFill>
              </a:rPr>
              <a:t> (Claude- Aleksandre Comte de Bonnevale)’dir. </a:t>
            </a:r>
            <a:endParaRPr lang="tr-TR" dirty="0" smtClean="0">
              <a:solidFill>
                <a:schemeClr val="tx1"/>
              </a:solidFill>
            </a:endParaRPr>
          </a:p>
          <a:p>
            <a:pPr marL="342900" indent="-342900">
              <a:buFont typeface="Arial" panose="020B0604020202020204" pitchFamily="34" charset="0"/>
              <a:buChar char="•"/>
            </a:pPr>
            <a:r>
              <a:rPr lang="tr-TR" dirty="0">
                <a:solidFill>
                  <a:schemeClr val="tx1"/>
                </a:solidFill>
              </a:rPr>
              <a:t>1731’de İstanbul’a çağırılan Ahmet Paşa </a:t>
            </a:r>
            <a:r>
              <a:rPr lang="tr-TR" b="1" dirty="0">
                <a:solidFill>
                  <a:schemeClr val="tx1"/>
                </a:solidFill>
              </a:rPr>
              <a:t>Humbaracı Ocağı</a:t>
            </a:r>
            <a:r>
              <a:rPr lang="tr-TR" dirty="0">
                <a:solidFill>
                  <a:schemeClr val="tx1"/>
                </a:solidFill>
              </a:rPr>
              <a:t>’nın ıslahıyla görevlendirilmiştir. </a:t>
            </a:r>
            <a:endParaRPr lang="tr-TR" dirty="0" smtClean="0">
              <a:solidFill>
                <a:schemeClr val="tx1"/>
              </a:solidFill>
            </a:endParaRPr>
          </a:p>
        </p:txBody>
      </p:sp>
      <p:sp>
        <p:nvSpPr>
          <p:cNvPr id="2" name="Slide Number Placeholder 1"/>
          <p:cNvSpPr>
            <a:spLocks noGrp="1"/>
          </p:cNvSpPr>
          <p:nvPr>
            <p:ph type="sldNum" sz="quarter" idx="13"/>
          </p:nvPr>
        </p:nvSpPr>
        <p:spPr/>
        <p:txBody>
          <a:bodyPr/>
          <a:lstStyle/>
          <a:p>
            <a:fld id="{8E6AA186-9BDC-43F2-8CB7-BFB6CE2B9968}" type="slidenum">
              <a:rPr lang="tr-TR" smtClean="0"/>
              <a:pPr/>
              <a:t>15</a:t>
            </a:fld>
            <a:endParaRPr lang="tr-TR" dirty="0"/>
          </a:p>
        </p:txBody>
      </p:sp>
      <p:sp>
        <p:nvSpPr>
          <p:cNvPr id="3" name="Text Placeholder 2"/>
          <p:cNvSpPr>
            <a:spLocks noGrp="1"/>
          </p:cNvSpPr>
          <p:nvPr>
            <p:ph type="body" sz="quarter" idx="15"/>
          </p:nvPr>
        </p:nvSpPr>
        <p:spPr>
          <a:xfrm>
            <a:off x="180000" y="5888"/>
            <a:ext cx="7674664" cy="1091392"/>
          </a:xfrm>
        </p:spPr>
        <p:txBody>
          <a:bodyPr/>
          <a:lstStyle/>
          <a:p>
            <a:r>
              <a:rPr lang="tr-TR" dirty="0"/>
              <a:t>1.2. Osmanlı’da Gerileme Dönemi ve Islahat Girişimleri</a:t>
            </a:r>
          </a:p>
        </p:txBody>
      </p:sp>
    </p:spTree>
    <p:extLst>
      <p:ext uri="{BB962C8B-B14F-4D97-AF65-F5344CB8AC3E}">
        <p14:creationId xmlns:p14="http://schemas.microsoft.com/office/powerpoint/2010/main" val="161954410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4"/>
          </p:nvPr>
        </p:nvSpPr>
        <p:spPr>
          <a:xfrm>
            <a:off x="180000" y="1252026"/>
            <a:ext cx="8805998" cy="5134706"/>
          </a:xfrm>
        </p:spPr>
        <p:txBody>
          <a:bodyPr>
            <a:normAutofit/>
          </a:bodyPr>
          <a:lstStyle/>
          <a:p>
            <a:pPr marL="342900" indent="-342900">
              <a:buFont typeface="Arial" panose="020B0604020202020204" pitchFamily="34" charset="0"/>
              <a:buChar char="•"/>
            </a:pPr>
            <a:r>
              <a:rPr lang="tr-TR" dirty="0">
                <a:solidFill>
                  <a:schemeClr val="tx1"/>
                </a:solidFill>
              </a:rPr>
              <a:t>Bu sorunlu dönemlerde gittikçe zayıflayan Osmanlı ekonomisi üzerinde en yıkıcı etkiyi kuşkusuz </a:t>
            </a:r>
            <a:r>
              <a:rPr lang="tr-TR" b="1" dirty="0">
                <a:solidFill>
                  <a:schemeClr val="tx1"/>
                </a:solidFill>
              </a:rPr>
              <a:t>ticari kapitülasyonlar (ahidnameler)</a:t>
            </a:r>
            <a:r>
              <a:rPr lang="tr-TR" dirty="0">
                <a:solidFill>
                  <a:schemeClr val="tx1"/>
                </a:solidFill>
              </a:rPr>
              <a:t> yapmıştır. </a:t>
            </a:r>
            <a:endParaRPr lang="tr-TR" dirty="0" smtClean="0">
              <a:solidFill>
                <a:schemeClr val="tx1"/>
              </a:solidFill>
            </a:endParaRPr>
          </a:p>
          <a:p>
            <a:pPr marL="342900" indent="-342900">
              <a:buFont typeface="Arial" panose="020B0604020202020204" pitchFamily="34" charset="0"/>
              <a:buChar char="•"/>
            </a:pPr>
            <a:r>
              <a:rPr lang="tr-TR" dirty="0">
                <a:solidFill>
                  <a:schemeClr val="tx1"/>
                </a:solidFill>
              </a:rPr>
              <a:t>Devletin güçlü olduğu devirlerde ticari ha­yata canlılık kazandırmak, özellikle diplomasi alanında siyasi kazançlar sağlamak ama­cıyla Avrupa devletlerine tanınan bu imtiyazlar, </a:t>
            </a:r>
            <a:r>
              <a:rPr lang="tr-TR" dirty="0" smtClean="0">
                <a:solidFill>
                  <a:schemeClr val="tx1"/>
                </a:solidFill>
              </a:rPr>
              <a:t>zaman </a:t>
            </a:r>
            <a:r>
              <a:rPr lang="tr-TR" dirty="0">
                <a:solidFill>
                  <a:schemeClr val="tx1"/>
                </a:solidFill>
              </a:rPr>
              <a:t>içinde Osmanlı’nın yerine getirmek zorunda olduğu yükümlülükler şekline </a:t>
            </a:r>
            <a:r>
              <a:rPr lang="tr-TR" dirty="0" smtClean="0">
                <a:solidFill>
                  <a:schemeClr val="tx1"/>
                </a:solidFill>
              </a:rPr>
              <a:t>dönüşmüş; daha sonra </a:t>
            </a:r>
            <a:r>
              <a:rPr lang="tr-TR" dirty="0">
                <a:solidFill>
                  <a:schemeClr val="tx1"/>
                </a:solidFill>
              </a:rPr>
              <a:t>da iç işlerine müdahalede bir araç halini almıştır. Başlangıçta padişahların saltanatları süresiyle kısıtlı olan </a:t>
            </a:r>
            <a:r>
              <a:rPr lang="tr-TR" dirty="0" smtClean="0">
                <a:solidFill>
                  <a:schemeClr val="tx1"/>
                </a:solidFill>
              </a:rPr>
              <a:t>kapitülasyonlar </a:t>
            </a:r>
            <a:r>
              <a:rPr lang="tr-TR" dirty="0">
                <a:solidFill>
                  <a:schemeClr val="tx1"/>
                </a:solidFill>
              </a:rPr>
              <a:t>1740 yılından itibaren daimi hale getirilmiştir.</a:t>
            </a:r>
          </a:p>
          <a:p>
            <a:endParaRPr lang="tr-TR" dirty="0" smtClean="0">
              <a:solidFill>
                <a:schemeClr val="tx1"/>
              </a:solidFill>
            </a:endParaRPr>
          </a:p>
        </p:txBody>
      </p:sp>
      <p:sp>
        <p:nvSpPr>
          <p:cNvPr id="2" name="Slide Number Placeholder 1"/>
          <p:cNvSpPr>
            <a:spLocks noGrp="1"/>
          </p:cNvSpPr>
          <p:nvPr>
            <p:ph type="sldNum" sz="quarter" idx="13"/>
          </p:nvPr>
        </p:nvSpPr>
        <p:spPr/>
        <p:txBody>
          <a:bodyPr/>
          <a:lstStyle/>
          <a:p>
            <a:fld id="{8E6AA186-9BDC-43F2-8CB7-BFB6CE2B9968}" type="slidenum">
              <a:rPr lang="tr-TR" smtClean="0"/>
              <a:pPr/>
              <a:t>16</a:t>
            </a:fld>
            <a:endParaRPr lang="tr-TR" dirty="0"/>
          </a:p>
        </p:txBody>
      </p:sp>
      <p:sp>
        <p:nvSpPr>
          <p:cNvPr id="3" name="Text Placeholder 2"/>
          <p:cNvSpPr>
            <a:spLocks noGrp="1"/>
          </p:cNvSpPr>
          <p:nvPr>
            <p:ph type="body" sz="quarter" idx="15"/>
          </p:nvPr>
        </p:nvSpPr>
        <p:spPr>
          <a:xfrm>
            <a:off x="180000" y="5888"/>
            <a:ext cx="7674664" cy="1091392"/>
          </a:xfrm>
        </p:spPr>
        <p:txBody>
          <a:bodyPr/>
          <a:lstStyle/>
          <a:p>
            <a:r>
              <a:rPr lang="tr-TR" dirty="0"/>
              <a:t>1.2. Osmanlı’da Gerileme Dönemi ve Islahat Girişimleri</a:t>
            </a:r>
          </a:p>
        </p:txBody>
      </p:sp>
    </p:spTree>
    <p:extLst>
      <p:ext uri="{BB962C8B-B14F-4D97-AF65-F5344CB8AC3E}">
        <p14:creationId xmlns:p14="http://schemas.microsoft.com/office/powerpoint/2010/main" val="734104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4"/>
          </p:nvPr>
        </p:nvSpPr>
        <p:spPr>
          <a:xfrm>
            <a:off x="180000" y="1252026"/>
            <a:ext cx="8805998" cy="5134706"/>
          </a:xfrm>
        </p:spPr>
        <p:txBody>
          <a:bodyPr>
            <a:normAutofit/>
          </a:bodyPr>
          <a:lstStyle/>
          <a:p>
            <a:pPr marL="342900" indent="-342900">
              <a:buFont typeface="Arial" panose="020B0604020202020204" pitchFamily="34" charset="0"/>
              <a:buChar char="•"/>
            </a:pPr>
            <a:r>
              <a:rPr lang="tr-TR" dirty="0" smtClean="0">
                <a:solidFill>
                  <a:schemeClr val="tx1"/>
                </a:solidFill>
              </a:rPr>
              <a:t>Osmanlıda </a:t>
            </a:r>
            <a:r>
              <a:rPr lang="tr-TR" dirty="0">
                <a:solidFill>
                  <a:schemeClr val="tx1"/>
                </a:solidFill>
              </a:rPr>
              <a:t>Batılı tarzda ıslahatlara önem veren Padişahlar içerisinde öncü isimlerden biri Sultan </a:t>
            </a:r>
            <a:r>
              <a:rPr lang="tr-TR" b="1" dirty="0">
                <a:solidFill>
                  <a:schemeClr val="tx1"/>
                </a:solidFill>
              </a:rPr>
              <a:t>III. Mustafa</a:t>
            </a:r>
            <a:r>
              <a:rPr lang="tr-TR" dirty="0">
                <a:solidFill>
                  <a:schemeClr val="tx1"/>
                </a:solidFill>
              </a:rPr>
              <a:t> (1757-1774)’dır. </a:t>
            </a:r>
            <a:endParaRPr lang="tr-TR" dirty="0" smtClean="0">
              <a:solidFill>
                <a:schemeClr val="tx1"/>
              </a:solidFill>
            </a:endParaRPr>
          </a:p>
          <a:p>
            <a:pPr marL="342900" indent="-342900">
              <a:buFont typeface="Arial" panose="020B0604020202020204" pitchFamily="34" charset="0"/>
              <a:buChar char="•"/>
            </a:pPr>
            <a:r>
              <a:rPr lang="tr-TR" dirty="0">
                <a:solidFill>
                  <a:schemeClr val="tx1"/>
                </a:solidFill>
              </a:rPr>
              <a:t>Bu dönemde Sadrazam</a:t>
            </a:r>
            <a:r>
              <a:rPr lang="tr-TR" b="1" dirty="0">
                <a:solidFill>
                  <a:schemeClr val="tx1"/>
                </a:solidFill>
              </a:rPr>
              <a:t> Mehmet Ragıp Paşa</a:t>
            </a:r>
            <a:r>
              <a:rPr lang="tr-TR" dirty="0">
                <a:solidFill>
                  <a:schemeClr val="tx1"/>
                </a:solidFill>
              </a:rPr>
              <a:t> ile birlikte yürütülen barışçıl, dengeli ve tutarlı politikalar hazine gelirlerini artırmış; </a:t>
            </a:r>
            <a:endParaRPr lang="tr-TR" dirty="0" smtClean="0">
              <a:solidFill>
                <a:schemeClr val="tx1"/>
              </a:solidFill>
            </a:endParaRPr>
          </a:p>
          <a:p>
            <a:pPr marL="342900" indent="-342900">
              <a:buFont typeface="Arial" panose="020B0604020202020204" pitchFamily="34" charset="0"/>
              <a:buChar char="•"/>
            </a:pPr>
            <a:r>
              <a:rPr lang="tr-TR" dirty="0">
                <a:solidFill>
                  <a:schemeClr val="tx1"/>
                </a:solidFill>
              </a:rPr>
              <a:t>ticaretin geliştirilmesi yoluna gidilmiş; vakıflara, timar ve iltizamlara sıkı denetim getirilmiş; saray masrafları kısılmış ve askeri alanda oldukça etkili yenilikler yapılmıştır</a:t>
            </a:r>
            <a:r>
              <a:rPr lang="tr-TR" dirty="0" smtClean="0">
                <a:solidFill>
                  <a:schemeClr val="tx1"/>
                </a:solidFill>
              </a:rPr>
              <a:t>.</a:t>
            </a:r>
          </a:p>
          <a:p>
            <a:pPr marL="342900" indent="-342900">
              <a:buFont typeface="Arial" panose="020B0604020202020204" pitchFamily="34" charset="0"/>
              <a:buChar char="•"/>
            </a:pPr>
            <a:r>
              <a:rPr lang="tr-TR" dirty="0">
                <a:solidFill>
                  <a:schemeClr val="tx1"/>
                </a:solidFill>
              </a:rPr>
              <a:t>Ancak Ragıp Paşa’nın 1763’te ölümünden sonra barış ortamı 1768 Osmanlı-Rus savaşıyla sona ermiştir. </a:t>
            </a:r>
            <a:endParaRPr lang="tr-TR" dirty="0" smtClean="0">
              <a:solidFill>
                <a:schemeClr val="tx1"/>
              </a:solidFill>
            </a:endParaRPr>
          </a:p>
          <a:p>
            <a:pPr marL="342900" indent="-342900">
              <a:buFont typeface="Arial" panose="020B0604020202020204" pitchFamily="34" charset="0"/>
              <a:buChar char="•"/>
            </a:pPr>
            <a:r>
              <a:rPr lang="tr-TR" dirty="0">
                <a:solidFill>
                  <a:schemeClr val="tx1"/>
                </a:solidFill>
              </a:rPr>
              <a:t>Rusya’nın Lehistan’ı işgal etmesi üzerine başlayan savaş </a:t>
            </a:r>
            <a:r>
              <a:rPr lang="tr-TR" b="1" dirty="0">
                <a:solidFill>
                  <a:schemeClr val="tx1"/>
                </a:solidFill>
              </a:rPr>
              <a:t>1774 Küçük Kaynarca Antlaşması</a:t>
            </a:r>
            <a:r>
              <a:rPr lang="tr-TR" dirty="0">
                <a:solidFill>
                  <a:schemeClr val="tx1"/>
                </a:solidFill>
              </a:rPr>
              <a:t>’yla son bulacaktır. </a:t>
            </a:r>
          </a:p>
          <a:p>
            <a:endParaRPr lang="tr-TR" dirty="0">
              <a:solidFill>
                <a:schemeClr val="tx1"/>
              </a:solidFill>
            </a:endParaRPr>
          </a:p>
          <a:p>
            <a:endParaRPr lang="tr-TR" dirty="0" smtClean="0">
              <a:solidFill>
                <a:schemeClr val="tx1"/>
              </a:solidFill>
            </a:endParaRPr>
          </a:p>
        </p:txBody>
      </p:sp>
      <p:sp>
        <p:nvSpPr>
          <p:cNvPr id="2" name="Slide Number Placeholder 1"/>
          <p:cNvSpPr>
            <a:spLocks noGrp="1"/>
          </p:cNvSpPr>
          <p:nvPr>
            <p:ph type="sldNum" sz="quarter" idx="13"/>
          </p:nvPr>
        </p:nvSpPr>
        <p:spPr/>
        <p:txBody>
          <a:bodyPr/>
          <a:lstStyle/>
          <a:p>
            <a:fld id="{8E6AA186-9BDC-43F2-8CB7-BFB6CE2B9968}" type="slidenum">
              <a:rPr lang="tr-TR" smtClean="0"/>
              <a:pPr/>
              <a:t>17</a:t>
            </a:fld>
            <a:endParaRPr lang="tr-TR" dirty="0"/>
          </a:p>
        </p:txBody>
      </p:sp>
      <p:sp>
        <p:nvSpPr>
          <p:cNvPr id="3" name="Text Placeholder 2"/>
          <p:cNvSpPr>
            <a:spLocks noGrp="1"/>
          </p:cNvSpPr>
          <p:nvPr>
            <p:ph type="body" sz="quarter" idx="15"/>
          </p:nvPr>
        </p:nvSpPr>
        <p:spPr>
          <a:xfrm>
            <a:off x="180000" y="5888"/>
            <a:ext cx="7674664" cy="1091392"/>
          </a:xfrm>
        </p:spPr>
        <p:txBody>
          <a:bodyPr/>
          <a:lstStyle/>
          <a:p>
            <a:r>
              <a:rPr lang="tr-TR" dirty="0"/>
              <a:t>1.2. Osmanlı’da Gerileme Dönemi ve Islahat Girişimleri</a:t>
            </a:r>
          </a:p>
        </p:txBody>
      </p:sp>
    </p:spTree>
    <p:extLst>
      <p:ext uri="{BB962C8B-B14F-4D97-AF65-F5344CB8AC3E}">
        <p14:creationId xmlns:p14="http://schemas.microsoft.com/office/powerpoint/2010/main" val="381903083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4"/>
          </p:nvPr>
        </p:nvSpPr>
        <p:spPr>
          <a:xfrm>
            <a:off x="180000" y="1252026"/>
            <a:ext cx="8805998" cy="5134706"/>
          </a:xfrm>
        </p:spPr>
        <p:txBody>
          <a:bodyPr>
            <a:normAutofit/>
          </a:bodyPr>
          <a:lstStyle/>
          <a:p>
            <a:pPr marL="342900" indent="-342900">
              <a:buFont typeface="Arial" panose="020B0604020202020204" pitchFamily="34" charset="0"/>
              <a:buChar char="•"/>
            </a:pPr>
            <a:r>
              <a:rPr lang="tr-TR" dirty="0">
                <a:solidFill>
                  <a:schemeClr val="tx1"/>
                </a:solidFill>
              </a:rPr>
              <a:t>III. Mustafa döneminde başlatılan ıslahatlar Sultan </a:t>
            </a:r>
            <a:r>
              <a:rPr lang="tr-TR" b="1" dirty="0">
                <a:solidFill>
                  <a:schemeClr val="tx1"/>
                </a:solidFill>
              </a:rPr>
              <a:t>I. Abdülhamit</a:t>
            </a:r>
            <a:r>
              <a:rPr lang="tr-TR" dirty="0">
                <a:solidFill>
                  <a:schemeClr val="tx1"/>
                </a:solidFill>
              </a:rPr>
              <a:t> (1774-1789) tarafından sürdürülmüştür. </a:t>
            </a:r>
            <a:endParaRPr lang="tr-TR" dirty="0" smtClean="0">
              <a:solidFill>
                <a:schemeClr val="tx1"/>
              </a:solidFill>
            </a:endParaRPr>
          </a:p>
          <a:p>
            <a:pPr marL="342900" indent="-342900">
              <a:buFont typeface="Arial" panose="020B0604020202020204" pitchFamily="34" charset="0"/>
              <a:buChar char="•"/>
            </a:pPr>
            <a:r>
              <a:rPr lang="tr-TR" dirty="0">
                <a:solidFill>
                  <a:schemeClr val="tx1"/>
                </a:solidFill>
              </a:rPr>
              <a:t>I. Abdülhamit tahta çıktığında,</a:t>
            </a:r>
            <a:r>
              <a:rPr lang="tr-TR" b="1" dirty="0">
                <a:solidFill>
                  <a:schemeClr val="tx1"/>
                </a:solidFill>
              </a:rPr>
              <a:t> </a:t>
            </a:r>
            <a:r>
              <a:rPr lang="tr-TR" dirty="0">
                <a:solidFill>
                  <a:schemeClr val="tx1"/>
                </a:solidFill>
              </a:rPr>
              <a:t>Rusya ile savaşta başarısız olunduğundan</a:t>
            </a:r>
            <a:r>
              <a:rPr lang="tr-TR" b="1" dirty="0">
                <a:solidFill>
                  <a:schemeClr val="tx1"/>
                </a:solidFill>
              </a:rPr>
              <a:t> Küçük Kaynarca Antlaşması</a:t>
            </a:r>
            <a:r>
              <a:rPr lang="tr-TR" dirty="0">
                <a:solidFill>
                  <a:schemeClr val="tx1"/>
                </a:solidFill>
              </a:rPr>
              <a:t>’nı imzalamak durumunda kalmıştır. </a:t>
            </a:r>
            <a:endParaRPr lang="tr-TR" dirty="0" smtClean="0">
              <a:solidFill>
                <a:schemeClr val="tx1"/>
              </a:solidFill>
            </a:endParaRPr>
          </a:p>
          <a:p>
            <a:pPr marL="342900" indent="-342900">
              <a:buFont typeface="Arial" panose="020B0604020202020204" pitchFamily="34" charset="0"/>
              <a:buChar char="•"/>
            </a:pPr>
            <a:r>
              <a:rPr lang="tr-TR" dirty="0">
                <a:solidFill>
                  <a:schemeClr val="tx1"/>
                </a:solidFill>
              </a:rPr>
              <a:t>Osmanlı Devleti’nin Karlofça Antlaşmasından sonra imzaladığı en ağır şartları taşıyan ve olumsuz etkileri uzun süre devam edecek olan Küçük Kaynarca Antlaşması’na göre </a:t>
            </a:r>
            <a:r>
              <a:rPr lang="tr-TR" b="1" dirty="0">
                <a:solidFill>
                  <a:schemeClr val="tx1"/>
                </a:solidFill>
              </a:rPr>
              <a:t>Aksu (Buğ)</a:t>
            </a:r>
            <a:r>
              <a:rPr lang="tr-TR" dirty="0">
                <a:solidFill>
                  <a:schemeClr val="tx1"/>
                </a:solidFill>
              </a:rPr>
              <a:t> nehri iki devletin yeni sınırı oluyordu</a:t>
            </a:r>
            <a:r>
              <a:rPr lang="tr-TR" dirty="0" smtClean="0">
                <a:solidFill>
                  <a:schemeClr val="tx1"/>
                </a:solidFill>
              </a:rPr>
              <a:t>.</a:t>
            </a:r>
          </a:p>
          <a:p>
            <a:pPr marL="342900" indent="-342900">
              <a:buFont typeface="Arial" panose="020B0604020202020204" pitchFamily="34" charset="0"/>
              <a:buChar char="•"/>
            </a:pPr>
            <a:r>
              <a:rPr lang="tr-TR" dirty="0" smtClean="0">
                <a:solidFill>
                  <a:schemeClr val="tx1"/>
                </a:solidFill>
              </a:rPr>
              <a:t>Asırlarca </a:t>
            </a:r>
            <a:r>
              <a:rPr lang="tr-TR" dirty="0">
                <a:solidFill>
                  <a:schemeClr val="tx1"/>
                </a:solidFill>
              </a:rPr>
              <a:t>Osmanlı toprakları olan </a:t>
            </a:r>
            <a:r>
              <a:rPr lang="tr-TR" b="1" dirty="0" smtClean="0">
                <a:solidFill>
                  <a:schemeClr val="tx1"/>
                </a:solidFill>
              </a:rPr>
              <a:t>Kırım</a:t>
            </a:r>
            <a:r>
              <a:rPr lang="tr-TR" dirty="0">
                <a:solidFill>
                  <a:schemeClr val="tx1"/>
                </a:solidFill>
              </a:rPr>
              <a:t> </a:t>
            </a:r>
            <a:r>
              <a:rPr lang="tr-TR" dirty="0" smtClean="0">
                <a:solidFill>
                  <a:schemeClr val="tx1"/>
                </a:solidFill>
              </a:rPr>
              <a:t>siyasî </a:t>
            </a:r>
            <a:r>
              <a:rPr lang="tr-TR" dirty="0">
                <a:solidFill>
                  <a:schemeClr val="tx1"/>
                </a:solidFill>
              </a:rPr>
              <a:t>bakımdan imparatorluk bünyesinden ayrılıp bağımsız hale getiriliyordu. </a:t>
            </a:r>
          </a:p>
          <a:p>
            <a:endParaRPr lang="tr-TR" dirty="0" smtClean="0">
              <a:solidFill>
                <a:schemeClr val="tx1"/>
              </a:solidFill>
            </a:endParaRPr>
          </a:p>
        </p:txBody>
      </p:sp>
      <p:sp>
        <p:nvSpPr>
          <p:cNvPr id="2" name="Slide Number Placeholder 1"/>
          <p:cNvSpPr>
            <a:spLocks noGrp="1"/>
          </p:cNvSpPr>
          <p:nvPr>
            <p:ph type="sldNum" sz="quarter" idx="13"/>
          </p:nvPr>
        </p:nvSpPr>
        <p:spPr/>
        <p:txBody>
          <a:bodyPr/>
          <a:lstStyle/>
          <a:p>
            <a:fld id="{8E6AA186-9BDC-43F2-8CB7-BFB6CE2B9968}" type="slidenum">
              <a:rPr lang="tr-TR" smtClean="0"/>
              <a:pPr/>
              <a:t>18</a:t>
            </a:fld>
            <a:endParaRPr lang="tr-TR" dirty="0"/>
          </a:p>
        </p:txBody>
      </p:sp>
      <p:sp>
        <p:nvSpPr>
          <p:cNvPr id="3" name="Text Placeholder 2"/>
          <p:cNvSpPr>
            <a:spLocks noGrp="1"/>
          </p:cNvSpPr>
          <p:nvPr>
            <p:ph type="body" sz="quarter" idx="15"/>
          </p:nvPr>
        </p:nvSpPr>
        <p:spPr>
          <a:xfrm>
            <a:off x="180000" y="5888"/>
            <a:ext cx="7674664" cy="1091392"/>
          </a:xfrm>
        </p:spPr>
        <p:txBody>
          <a:bodyPr/>
          <a:lstStyle/>
          <a:p>
            <a:r>
              <a:rPr lang="tr-TR" dirty="0"/>
              <a:t>1.2. Osmanlı’da Gerileme Dönemi ve Islahat Girişimleri</a:t>
            </a:r>
          </a:p>
        </p:txBody>
      </p:sp>
    </p:spTree>
    <p:extLst>
      <p:ext uri="{BB962C8B-B14F-4D97-AF65-F5344CB8AC3E}">
        <p14:creationId xmlns:p14="http://schemas.microsoft.com/office/powerpoint/2010/main" val="7523113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89118" y="516057"/>
            <a:ext cx="7626002" cy="1015663"/>
          </a:xfrm>
        </p:spPr>
        <p:txBody>
          <a:bodyPr/>
          <a:lstStyle/>
          <a:p>
            <a:r>
              <a:rPr lang="tr-TR" sz="3000" b="1" dirty="0"/>
              <a:t>1. OSMANLI DEVLETİ’NİN GERİLEME DÖNEMİ VE YENİLEŞME </a:t>
            </a:r>
            <a:r>
              <a:rPr lang="tr-TR" sz="3000" b="1" dirty="0" smtClean="0"/>
              <a:t>ÇABALARI</a:t>
            </a:r>
            <a:endParaRPr lang="tr-TR" sz="3000" dirty="0"/>
          </a:p>
        </p:txBody>
      </p:sp>
      <p:sp>
        <p:nvSpPr>
          <p:cNvPr id="6" name="Content Placeholder 5"/>
          <p:cNvSpPr>
            <a:spLocks noGrp="1"/>
          </p:cNvSpPr>
          <p:nvPr>
            <p:ph sz="quarter" idx="10"/>
          </p:nvPr>
        </p:nvSpPr>
        <p:spPr>
          <a:xfrm>
            <a:off x="174691" y="1795382"/>
            <a:ext cx="8826434" cy="4661689"/>
          </a:xfrm>
        </p:spPr>
        <p:txBody>
          <a:bodyPr>
            <a:noAutofit/>
          </a:bodyPr>
          <a:lstStyle/>
          <a:p>
            <a:pPr lvl="1"/>
            <a:endParaRPr lang="tr-TR" sz="2600" dirty="0" smtClean="0"/>
          </a:p>
          <a:p>
            <a:pPr lvl="1"/>
            <a:endParaRPr lang="tr-TR" sz="2600" dirty="0"/>
          </a:p>
          <a:p>
            <a:pPr marL="457200" lvl="1" indent="0">
              <a:buNone/>
            </a:pPr>
            <a:endParaRPr lang="tr-TR" sz="2600" dirty="0"/>
          </a:p>
          <a:p>
            <a:pPr marL="457200" lvl="1" indent="0">
              <a:buNone/>
            </a:pPr>
            <a:endParaRPr lang="tr-TR" sz="2600" dirty="0"/>
          </a:p>
          <a:p>
            <a:pPr lvl="1"/>
            <a:r>
              <a:rPr lang="tr-TR" b="1" dirty="0" smtClean="0"/>
              <a:t>1.1</a:t>
            </a:r>
            <a:r>
              <a:rPr lang="tr-TR" b="1" dirty="0"/>
              <a:t>. Osmanlı’nın Buhran Yılları: Duraklama </a:t>
            </a:r>
            <a:r>
              <a:rPr lang="tr-TR" b="1" dirty="0" smtClean="0"/>
              <a:t>Dönemi </a:t>
            </a:r>
          </a:p>
          <a:p>
            <a:pPr marL="457200" lvl="1" indent="0">
              <a:buNone/>
            </a:pPr>
            <a:endParaRPr lang="tr-TR" sz="2600" b="1" dirty="0"/>
          </a:p>
        </p:txBody>
      </p:sp>
      <p:sp>
        <p:nvSpPr>
          <p:cNvPr id="4" name="Slide Number Placeholder 3"/>
          <p:cNvSpPr>
            <a:spLocks noGrp="1"/>
          </p:cNvSpPr>
          <p:nvPr>
            <p:ph type="sldNum" sz="quarter" idx="13"/>
          </p:nvPr>
        </p:nvSpPr>
        <p:spPr/>
        <p:txBody>
          <a:bodyPr/>
          <a:lstStyle/>
          <a:p>
            <a:fld id="{8E6AA186-9BDC-43F2-8CB7-BFB6CE2B9968}" type="slidenum">
              <a:rPr lang="tr-TR" smtClean="0"/>
              <a:pPr/>
              <a:t>1</a:t>
            </a:fld>
            <a:endParaRPr lang="tr-TR"/>
          </a:p>
        </p:txBody>
      </p:sp>
    </p:spTree>
    <p:extLst>
      <p:ext uri="{BB962C8B-B14F-4D97-AF65-F5344CB8AC3E}">
        <p14:creationId xmlns:p14="http://schemas.microsoft.com/office/powerpoint/2010/main" val="284334271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4"/>
          </p:nvPr>
        </p:nvSpPr>
        <p:spPr>
          <a:xfrm>
            <a:off x="180000" y="1252026"/>
            <a:ext cx="8805998" cy="5134706"/>
          </a:xfrm>
        </p:spPr>
        <p:txBody>
          <a:bodyPr>
            <a:normAutofit/>
          </a:bodyPr>
          <a:lstStyle/>
          <a:p>
            <a:pPr marL="342900" indent="-342900">
              <a:buFont typeface="Arial" panose="020B0604020202020204" pitchFamily="34" charset="0"/>
              <a:buChar char="•"/>
            </a:pPr>
            <a:r>
              <a:rPr lang="tr-TR" dirty="0">
                <a:solidFill>
                  <a:schemeClr val="tx1"/>
                </a:solidFill>
              </a:rPr>
              <a:t>Kaynarca antlaşmasında bir başka önemli husus Ruslara verilen ticari ayrıcalıkların yanlış yorumlanmasıdır</a:t>
            </a:r>
            <a:r>
              <a:rPr lang="tr-TR" dirty="0" smtClean="0">
                <a:solidFill>
                  <a:schemeClr val="tx1"/>
                </a:solidFill>
              </a:rPr>
              <a:t>.</a:t>
            </a:r>
            <a:endParaRPr lang="tr-TR" dirty="0">
              <a:solidFill>
                <a:schemeClr val="tx1"/>
              </a:solidFill>
            </a:endParaRPr>
          </a:p>
          <a:p>
            <a:pPr marL="342900" indent="-342900">
              <a:buFont typeface="Arial" panose="020B0604020202020204" pitchFamily="34" charset="0"/>
              <a:buChar char="•"/>
            </a:pPr>
            <a:r>
              <a:rPr lang="tr-TR" dirty="0">
                <a:solidFill>
                  <a:schemeClr val="tx1"/>
                </a:solidFill>
              </a:rPr>
              <a:t>Rusya Osmanlı topraklarında konsolos açma hakkı gibi maddeleri, </a:t>
            </a:r>
            <a:r>
              <a:rPr lang="tr-TR" b="1" dirty="0">
                <a:solidFill>
                  <a:schemeClr val="tx1"/>
                </a:solidFill>
              </a:rPr>
              <a:t>Ortodoks</a:t>
            </a:r>
            <a:r>
              <a:rPr lang="tr-TR" dirty="0">
                <a:solidFill>
                  <a:schemeClr val="tx1"/>
                </a:solidFill>
              </a:rPr>
              <a:t> vatandaşların koruyuculuğunun kendisine verildiği şeklinde yorumlamıştır. </a:t>
            </a:r>
            <a:endParaRPr lang="tr-TR" dirty="0" smtClean="0">
              <a:solidFill>
                <a:schemeClr val="tx1"/>
              </a:solidFill>
            </a:endParaRPr>
          </a:p>
          <a:p>
            <a:pPr marL="342900" indent="-342900">
              <a:buFont typeface="Arial" panose="020B0604020202020204" pitchFamily="34" charset="0"/>
              <a:buChar char="•"/>
            </a:pPr>
            <a:r>
              <a:rPr lang="tr-TR" dirty="0">
                <a:solidFill>
                  <a:schemeClr val="tx1"/>
                </a:solidFill>
              </a:rPr>
              <a:t>Bu durum antlaşmayı çok ağır bir hale getirmiş ve sonraki yıllarda Rusya bu maddelere dayanarak Osmanlı iç işlerine müdahale hakkını kendisinde görmüştür. </a:t>
            </a:r>
            <a:endParaRPr lang="tr-TR" dirty="0" smtClean="0">
              <a:solidFill>
                <a:schemeClr val="tx1"/>
              </a:solidFill>
            </a:endParaRPr>
          </a:p>
          <a:p>
            <a:pPr marL="342900" indent="-342900">
              <a:buFont typeface="Arial" panose="020B0604020202020204" pitchFamily="34" charset="0"/>
              <a:buChar char="•"/>
            </a:pPr>
            <a:r>
              <a:rPr lang="tr-TR" dirty="0">
                <a:solidFill>
                  <a:schemeClr val="tx1"/>
                </a:solidFill>
              </a:rPr>
              <a:t>Antlaşmada İstanbul ve Çanakkale Boğazlarından Rus ticaret gemilerinin serbestçe geçişine de izin veriliyordu. </a:t>
            </a:r>
            <a:endParaRPr lang="tr-TR" dirty="0" smtClean="0">
              <a:solidFill>
                <a:schemeClr val="tx1"/>
              </a:solidFill>
            </a:endParaRPr>
          </a:p>
          <a:p>
            <a:pPr marL="342900" indent="-342900">
              <a:buFont typeface="Arial" panose="020B0604020202020204" pitchFamily="34" charset="0"/>
              <a:buChar char="•"/>
            </a:pPr>
            <a:r>
              <a:rPr lang="tr-TR" dirty="0">
                <a:solidFill>
                  <a:schemeClr val="tx1"/>
                </a:solidFill>
              </a:rPr>
              <a:t>Böylece Boğazların statüsü tartışmaya açılmış ve Karadeniz’deki mutlak Osmanlı egemenliği ağır bir yara almıştır</a:t>
            </a:r>
            <a:r>
              <a:rPr lang="tr-TR" dirty="0"/>
              <a:t>. </a:t>
            </a:r>
            <a:r>
              <a:rPr lang="tr-TR" dirty="0" smtClean="0">
                <a:solidFill>
                  <a:schemeClr val="tx1"/>
                </a:solidFill>
              </a:rPr>
              <a:t> </a:t>
            </a:r>
            <a:endParaRPr lang="tr-TR" dirty="0">
              <a:solidFill>
                <a:schemeClr val="tx1"/>
              </a:solidFill>
            </a:endParaRPr>
          </a:p>
          <a:p>
            <a:endParaRPr lang="tr-TR" dirty="0" smtClean="0">
              <a:solidFill>
                <a:schemeClr val="tx1"/>
              </a:solidFill>
            </a:endParaRPr>
          </a:p>
        </p:txBody>
      </p:sp>
      <p:sp>
        <p:nvSpPr>
          <p:cNvPr id="2" name="Slide Number Placeholder 1"/>
          <p:cNvSpPr>
            <a:spLocks noGrp="1"/>
          </p:cNvSpPr>
          <p:nvPr>
            <p:ph type="sldNum" sz="quarter" idx="13"/>
          </p:nvPr>
        </p:nvSpPr>
        <p:spPr/>
        <p:txBody>
          <a:bodyPr/>
          <a:lstStyle/>
          <a:p>
            <a:fld id="{8E6AA186-9BDC-43F2-8CB7-BFB6CE2B9968}" type="slidenum">
              <a:rPr lang="tr-TR" smtClean="0"/>
              <a:pPr/>
              <a:t>19</a:t>
            </a:fld>
            <a:endParaRPr lang="tr-TR" dirty="0"/>
          </a:p>
        </p:txBody>
      </p:sp>
      <p:sp>
        <p:nvSpPr>
          <p:cNvPr id="3" name="Text Placeholder 2"/>
          <p:cNvSpPr>
            <a:spLocks noGrp="1"/>
          </p:cNvSpPr>
          <p:nvPr>
            <p:ph type="body" sz="quarter" idx="15"/>
          </p:nvPr>
        </p:nvSpPr>
        <p:spPr>
          <a:xfrm>
            <a:off x="180000" y="5888"/>
            <a:ext cx="7674664" cy="1091392"/>
          </a:xfrm>
        </p:spPr>
        <p:txBody>
          <a:bodyPr/>
          <a:lstStyle/>
          <a:p>
            <a:r>
              <a:rPr lang="tr-TR" dirty="0"/>
              <a:t>1.2. Osmanlı’da Gerileme Dönemi ve Islahat Girişimleri</a:t>
            </a:r>
          </a:p>
        </p:txBody>
      </p:sp>
    </p:spTree>
    <p:extLst>
      <p:ext uri="{BB962C8B-B14F-4D97-AF65-F5344CB8AC3E}">
        <p14:creationId xmlns:p14="http://schemas.microsoft.com/office/powerpoint/2010/main" val="88466121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4"/>
          </p:nvPr>
        </p:nvSpPr>
        <p:spPr>
          <a:xfrm>
            <a:off x="180000" y="1252026"/>
            <a:ext cx="8805998" cy="5134706"/>
          </a:xfrm>
        </p:spPr>
        <p:txBody>
          <a:bodyPr>
            <a:normAutofit lnSpcReduction="10000"/>
          </a:bodyPr>
          <a:lstStyle/>
          <a:p>
            <a:pPr marL="342900" indent="-342900">
              <a:buFont typeface="Arial" panose="020B0604020202020204" pitchFamily="34" charset="0"/>
              <a:buChar char="•"/>
            </a:pPr>
            <a:r>
              <a:rPr lang="tr-TR" dirty="0">
                <a:solidFill>
                  <a:schemeClr val="tx1"/>
                </a:solidFill>
              </a:rPr>
              <a:t>Yaşanan bu ağır travmalara rağmen Sultan I. Abdülhamit reformların takipçisi olmuştur. </a:t>
            </a:r>
            <a:endParaRPr lang="tr-TR" dirty="0" smtClean="0">
              <a:solidFill>
                <a:schemeClr val="tx1"/>
              </a:solidFill>
            </a:endParaRPr>
          </a:p>
          <a:p>
            <a:pPr marL="342900" indent="-342900">
              <a:buFont typeface="Arial" panose="020B0604020202020204" pitchFamily="34" charset="0"/>
              <a:buChar char="•"/>
            </a:pPr>
            <a:endParaRPr lang="tr-TR" dirty="0" smtClean="0">
              <a:solidFill>
                <a:schemeClr val="tx1"/>
              </a:solidFill>
            </a:endParaRPr>
          </a:p>
          <a:p>
            <a:pPr marL="342900" indent="-342900">
              <a:buFont typeface="Arial" panose="020B0604020202020204" pitchFamily="34" charset="0"/>
              <a:buChar char="•"/>
            </a:pPr>
            <a:r>
              <a:rPr lang="tr-TR" dirty="0" smtClean="0">
                <a:solidFill>
                  <a:schemeClr val="tx1"/>
                </a:solidFill>
              </a:rPr>
              <a:t>Ordunun </a:t>
            </a:r>
            <a:r>
              <a:rPr lang="tr-TR" dirty="0">
                <a:solidFill>
                  <a:schemeClr val="tx1"/>
                </a:solidFill>
              </a:rPr>
              <a:t>ıslahı için Avrupalı uzmanların istihdamına devam edilmiştir. Bu devrin öne çıkan siması ise aslen Macar olan Fransa doğumlu </a:t>
            </a:r>
            <a:r>
              <a:rPr lang="tr-TR" b="1" dirty="0">
                <a:solidFill>
                  <a:schemeClr val="tx1"/>
                </a:solidFill>
              </a:rPr>
              <a:t>Baron François de Tott</a:t>
            </a:r>
            <a:r>
              <a:rPr lang="tr-TR" dirty="0">
                <a:solidFill>
                  <a:schemeClr val="tx1"/>
                </a:solidFill>
              </a:rPr>
              <a:t>’dur. </a:t>
            </a:r>
            <a:endParaRPr lang="tr-TR" dirty="0" smtClean="0">
              <a:solidFill>
                <a:schemeClr val="tx1"/>
              </a:solidFill>
            </a:endParaRPr>
          </a:p>
          <a:p>
            <a:pPr marL="342900" indent="-342900">
              <a:buFont typeface="Arial" panose="020B0604020202020204" pitchFamily="34" charset="0"/>
              <a:buChar char="•"/>
            </a:pPr>
            <a:endParaRPr lang="tr-TR" dirty="0" smtClean="0">
              <a:solidFill>
                <a:schemeClr val="tx1"/>
              </a:solidFill>
            </a:endParaRPr>
          </a:p>
          <a:p>
            <a:pPr marL="342900" indent="-342900">
              <a:buFont typeface="Arial" panose="020B0604020202020204" pitchFamily="34" charset="0"/>
              <a:buChar char="•"/>
            </a:pPr>
            <a:r>
              <a:rPr lang="tr-TR" dirty="0" err="1" smtClean="0">
                <a:solidFill>
                  <a:schemeClr val="tx1"/>
                </a:solidFill>
              </a:rPr>
              <a:t>Tott</a:t>
            </a:r>
            <a:r>
              <a:rPr lang="tr-TR" dirty="0">
                <a:solidFill>
                  <a:schemeClr val="tx1"/>
                </a:solidFill>
              </a:rPr>
              <a:t>, 1771-1776 yılları arasında orduyu ve savunma bölgelerini güçlendiren tedbirler aldırmıştır. </a:t>
            </a:r>
            <a:endParaRPr lang="tr-TR" dirty="0" smtClean="0">
              <a:solidFill>
                <a:schemeClr val="tx1"/>
              </a:solidFill>
            </a:endParaRPr>
          </a:p>
          <a:p>
            <a:pPr marL="342900" indent="-342900">
              <a:buFont typeface="Arial" panose="020B0604020202020204" pitchFamily="34" charset="0"/>
              <a:buChar char="•"/>
            </a:pPr>
            <a:endParaRPr lang="tr-TR" dirty="0" smtClean="0">
              <a:solidFill>
                <a:schemeClr val="tx1"/>
              </a:solidFill>
            </a:endParaRPr>
          </a:p>
          <a:p>
            <a:pPr marL="342900" indent="-342900">
              <a:buFont typeface="Arial" panose="020B0604020202020204" pitchFamily="34" charset="0"/>
              <a:buChar char="•"/>
            </a:pPr>
            <a:r>
              <a:rPr lang="tr-TR" dirty="0" smtClean="0">
                <a:solidFill>
                  <a:schemeClr val="tx1"/>
                </a:solidFill>
              </a:rPr>
              <a:t>Teknik </a:t>
            </a:r>
            <a:r>
              <a:rPr lang="tr-TR" dirty="0">
                <a:solidFill>
                  <a:schemeClr val="tx1"/>
                </a:solidFill>
              </a:rPr>
              <a:t>eğitim için daha sonra </a:t>
            </a:r>
            <a:r>
              <a:rPr lang="tr-TR" b="1" dirty="0">
                <a:solidFill>
                  <a:schemeClr val="tx1"/>
                </a:solidFill>
              </a:rPr>
              <a:t>Mühendishane-i Bahri-i Hümayun</a:t>
            </a:r>
            <a:r>
              <a:rPr lang="tr-TR" dirty="0">
                <a:solidFill>
                  <a:schemeClr val="tx1"/>
                </a:solidFill>
              </a:rPr>
              <a:t> adını alan Hendesehane, kapsamlı bir askerî okula dönüştürülmüştür. </a:t>
            </a:r>
            <a:endParaRPr lang="tr-TR" dirty="0" smtClean="0">
              <a:solidFill>
                <a:schemeClr val="tx1"/>
              </a:solidFill>
            </a:endParaRPr>
          </a:p>
        </p:txBody>
      </p:sp>
      <p:sp>
        <p:nvSpPr>
          <p:cNvPr id="2" name="Slide Number Placeholder 1"/>
          <p:cNvSpPr>
            <a:spLocks noGrp="1"/>
          </p:cNvSpPr>
          <p:nvPr>
            <p:ph type="sldNum" sz="quarter" idx="13"/>
          </p:nvPr>
        </p:nvSpPr>
        <p:spPr/>
        <p:txBody>
          <a:bodyPr/>
          <a:lstStyle/>
          <a:p>
            <a:fld id="{8E6AA186-9BDC-43F2-8CB7-BFB6CE2B9968}" type="slidenum">
              <a:rPr lang="tr-TR" smtClean="0"/>
              <a:pPr/>
              <a:t>20</a:t>
            </a:fld>
            <a:endParaRPr lang="tr-TR" dirty="0"/>
          </a:p>
        </p:txBody>
      </p:sp>
      <p:sp>
        <p:nvSpPr>
          <p:cNvPr id="3" name="Text Placeholder 2"/>
          <p:cNvSpPr>
            <a:spLocks noGrp="1"/>
          </p:cNvSpPr>
          <p:nvPr>
            <p:ph type="body" sz="quarter" idx="15"/>
          </p:nvPr>
        </p:nvSpPr>
        <p:spPr>
          <a:xfrm>
            <a:off x="180000" y="5888"/>
            <a:ext cx="7674664" cy="1091392"/>
          </a:xfrm>
        </p:spPr>
        <p:txBody>
          <a:bodyPr/>
          <a:lstStyle/>
          <a:p>
            <a:r>
              <a:rPr lang="tr-TR" dirty="0"/>
              <a:t>1.2. Osmanlı’da Gerileme Dönemi ve Islahat Girişimleri</a:t>
            </a:r>
          </a:p>
        </p:txBody>
      </p:sp>
    </p:spTree>
    <p:extLst>
      <p:ext uri="{BB962C8B-B14F-4D97-AF65-F5344CB8AC3E}">
        <p14:creationId xmlns:p14="http://schemas.microsoft.com/office/powerpoint/2010/main" val="421397191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4"/>
          </p:nvPr>
        </p:nvSpPr>
        <p:spPr>
          <a:xfrm>
            <a:off x="180000" y="1252026"/>
            <a:ext cx="8805998" cy="5134706"/>
          </a:xfrm>
        </p:spPr>
        <p:txBody>
          <a:bodyPr>
            <a:normAutofit/>
          </a:bodyPr>
          <a:lstStyle/>
          <a:p>
            <a:pPr marL="342900" indent="-342900">
              <a:buFont typeface="Arial" panose="020B0604020202020204" pitchFamily="34" charset="0"/>
              <a:buChar char="•"/>
            </a:pPr>
            <a:r>
              <a:rPr lang="tr-TR" dirty="0">
                <a:solidFill>
                  <a:schemeClr val="tx1"/>
                </a:solidFill>
              </a:rPr>
              <a:t>Osmanlı kamuoyu, ahalisi tamamen Müslümanlardan oluşan ve bir oldu-bitti ile Rusların eline geçen Kırım’ın kaybını sineye çekememiştir. </a:t>
            </a:r>
            <a:endParaRPr lang="tr-TR" dirty="0" smtClean="0">
              <a:solidFill>
                <a:schemeClr val="tx1"/>
              </a:solidFill>
            </a:endParaRPr>
          </a:p>
          <a:p>
            <a:pPr marL="342900" indent="-342900">
              <a:buFont typeface="Arial" panose="020B0604020202020204" pitchFamily="34" charset="0"/>
              <a:buChar char="•"/>
            </a:pPr>
            <a:r>
              <a:rPr lang="tr-TR" dirty="0" smtClean="0">
                <a:solidFill>
                  <a:schemeClr val="tx1"/>
                </a:solidFill>
              </a:rPr>
              <a:t>Kırım’ın </a:t>
            </a:r>
            <a:r>
              <a:rPr lang="tr-TR" dirty="0">
                <a:solidFill>
                  <a:schemeClr val="tx1"/>
                </a:solidFill>
              </a:rPr>
              <a:t>geri alınması için fırsat aranmış ve 1787’de Rusya’ya savaş ilan edilmiştir</a:t>
            </a:r>
            <a:r>
              <a:rPr lang="tr-TR" dirty="0" smtClean="0">
                <a:solidFill>
                  <a:schemeClr val="tx1"/>
                </a:solidFill>
              </a:rPr>
              <a:t>.</a:t>
            </a:r>
          </a:p>
          <a:p>
            <a:pPr marL="342900" indent="-342900">
              <a:buFont typeface="Arial" panose="020B0604020202020204" pitchFamily="34" charset="0"/>
              <a:buChar char="•"/>
            </a:pPr>
            <a:r>
              <a:rPr lang="tr-TR" dirty="0" smtClean="0">
                <a:solidFill>
                  <a:schemeClr val="tx1"/>
                </a:solidFill>
              </a:rPr>
              <a:t> </a:t>
            </a:r>
            <a:r>
              <a:rPr lang="tr-TR" dirty="0">
                <a:solidFill>
                  <a:schemeClr val="tx1"/>
                </a:solidFill>
              </a:rPr>
              <a:t>Ardından Avusturya da Rusya’nın yanında savaşa katılmıştır. Bu savaşta beklenen başarı sağlanamadığı gibi çok önemli toprak kayıpları önlenememiştir</a:t>
            </a:r>
            <a:r>
              <a:rPr lang="tr-TR" dirty="0" smtClean="0">
                <a:solidFill>
                  <a:schemeClr val="tx1"/>
                </a:solidFill>
              </a:rPr>
              <a:t>.</a:t>
            </a:r>
          </a:p>
          <a:p>
            <a:pPr marL="342900" indent="-342900">
              <a:buFont typeface="Arial" panose="020B0604020202020204" pitchFamily="34" charset="0"/>
              <a:buChar char="•"/>
            </a:pPr>
            <a:r>
              <a:rPr lang="tr-TR" dirty="0">
                <a:solidFill>
                  <a:schemeClr val="tx1"/>
                </a:solidFill>
              </a:rPr>
              <a:t>Ocak 1789’da Rusların </a:t>
            </a:r>
            <a:r>
              <a:rPr lang="tr-TR" b="1" dirty="0">
                <a:solidFill>
                  <a:schemeClr val="tx1"/>
                </a:solidFill>
              </a:rPr>
              <a:t>Özi Kalesi</a:t>
            </a:r>
            <a:r>
              <a:rPr lang="tr-TR" dirty="0">
                <a:solidFill>
                  <a:schemeClr val="tx1"/>
                </a:solidFill>
              </a:rPr>
              <a:t>’ni ele geçirip buradaki 25 bine yakın savunmasız Müslümanı kılıçtan geçirdiği haberi İstanbul’a </a:t>
            </a:r>
            <a:r>
              <a:rPr lang="tr-TR" dirty="0" smtClean="0">
                <a:solidFill>
                  <a:schemeClr val="tx1"/>
                </a:solidFill>
              </a:rPr>
              <a:t>ulaşmış, </a:t>
            </a:r>
            <a:r>
              <a:rPr lang="tr-TR" dirty="0">
                <a:solidFill>
                  <a:schemeClr val="tx1"/>
                </a:solidFill>
              </a:rPr>
              <a:t>I. Abdülhamit bu sarsıcı gelişme ardından hastalanmış ve fazla yaşayamayarak 7 Mayıs 1789’da vefat etmiştir.</a:t>
            </a:r>
          </a:p>
          <a:p>
            <a:pPr marL="342900" indent="-342900">
              <a:buFont typeface="Arial" panose="020B0604020202020204" pitchFamily="34" charset="0"/>
              <a:buChar char="•"/>
            </a:pPr>
            <a:endParaRPr lang="tr-TR" dirty="0" smtClean="0">
              <a:solidFill>
                <a:schemeClr val="tx1"/>
              </a:solidFill>
            </a:endParaRPr>
          </a:p>
        </p:txBody>
      </p:sp>
      <p:sp>
        <p:nvSpPr>
          <p:cNvPr id="2" name="Slide Number Placeholder 1"/>
          <p:cNvSpPr>
            <a:spLocks noGrp="1"/>
          </p:cNvSpPr>
          <p:nvPr>
            <p:ph type="sldNum" sz="quarter" idx="13"/>
          </p:nvPr>
        </p:nvSpPr>
        <p:spPr/>
        <p:txBody>
          <a:bodyPr/>
          <a:lstStyle/>
          <a:p>
            <a:fld id="{8E6AA186-9BDC-43F2-8CB7-BFB6CE2B9968}" type="slidenum">
              <a:rPr lang="tr-TR" smtClean="0"/>
              <a:pPr/>
              <a:t>21</a:t>
            </a:fld>
            <a:endParaRPr lang="tr-TR" dirty="0"/>
          </a:p>
        </p:txBody>
      </p:sp>
      <p:sp>
        <p:nvSpPr>
          <p:cNvPr id="3" name="Text Placeholder 2"/>
          <p:cNvSpPr>
            <a:spLocks noGrp="1"/>
          </p:cNvSpPr>
          <p:nvPr>
            <p:ph type="body" sz="quarter" idx="15"/>
          </p:nvPr>
        </p:nvSpPr>
        <p:spPr>
          <a:xfrm>
            <a:off x="180000" y="5888"/>
            <a:ext cx="7674664" cy="1091392"/>
          </a:xfrm>
        </p:spPr>
        <p:txBody>
          <a:bodyPr/>
          <a:lstStyle/>
          <a:p>
            <a:r>
              <a:rPr lang="tr-TR" dirty="0"/>
              <a:t>1.2. Osmanlı’da Gerileme Dönemi ve Islahat Girişimleri</a:t>
            </a:r>
          </a:p>
        </p:txBody>
      </p:sp>
    </p:spTree>
    <p:extLst>
      <p:ext uri="{BB962C8B-B14F-4D97-AF65-F5344CB8AC3E}">
        <p14:creationId xmlns:p14="http://schemas.microsoft.com/office/powerpoint/2010/main" val="8818888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4"/>
          </p:nvPr>
        </p:nvSpPr>
        <p:spPr>
          <a:xfrm>
            <a:off x="180000" y="1252026"/>
            <a:ext cx="8805998" cy="5134706"/>
          </a:xfrm>
        </p:spPr>
        <p:txBody>
          <a:bodyPr>
            <a:normAutofit lnSpcReduction="10000"/>
          </a:bodyPr>
          <a:lstStyle/>
          <a:p>
            <a:pPr marL="342900" indent="-342900">
              <a:buFont typeface="Arial" panose="020B0604020202020204" pitchFamily="34" charset="0"/>
              <a:buChar char="•"/>
            </a:pPr>
            <a:r>
              <a:rPr lang="tr-TR" dirty="0">
                <a:solidFill>
                  <a:schemeClr val="tx1"/>
                </a:solidFill>
              </a:rPr>
              <a:t>17. ve 18. yüzyıl Osmanlı idarecileri ve aydınları şanlı mazileri ile kendilerinden üstün Avrupa gerçeği arasında sıkışmış durumdaydı. </a:t>
            </a:r>
            <a:endParaRPr lang="tr-TR" dirty="0" smtClean="0">
              <a:solidFill>
                <a:schemeClr val="tx1"/>
              </a:solidFill>
            </a:endParaRPr>
          </a:p>
          <a:p>
            <a:pPr marL="342900" indent="-342900">
              <a:buFont typeface="Arial" panose="020B0604020202020204" pitchFamily="34" charset="0"/>
              <a:buChar char="•"/>
            </a:pPr>
            <a:r>
              <a:rPr lang="tr-TR" dirty="0">
                <a:solidFill>
                  <a:schemeClr val="tx1"/>
                </a:solidFill>
              </a:rPr>
              <a:t>Bir yandan, mükemmel olarak kabul ettikleri altın çağ Fatih-Kanuni döneminin sisteminden kopamıyor ve ıslahatlarla özlemini duydukları maziyi canlandırmak istiyor, </a:t>
            </a:r>
            <a:endParaRPr lang="tr-TR" dirty="0" smtClean="0">
              <a:solidFill>
                <a:schemeClr val="tx1"/>
              </a:solidFill>
            </a:endParaRPr>
          </a:p>
          <a:p>
            <a:pPr marL="342900" indent="-342900">
              <a:buFont typeface="Arial" panose="020B0604020202020204" pitchFamily="34" charset="0"/>
              <a:buChar char="•"/>
            </a:pPr>
            <a:r>
              <a:rPr lang="tr-TR" dirty="0">
                <a:solidFill>
                  <a:schemeClr val="tx1"/>
                </a:solidFill>
              </a:rPr>
              <a:t>öbür yandan üstünlüğünü ispat etmiş Avrupa olgusunu kabullenmek durumunda kalıyorlardı. </a:t>
            </a:r>
            <a:endParaRPr lang="tr-TR" dirty="0" smtClean="0">
              <a:solidFill>
                <a:schemeClr val="tx1"/>
              </a:solidFill>
            </a:endParaRPr>
          </a:p>
          <a:p>
            <a:pPr marL="342900" indent="-342900">
              <a:buFont typeface="Arial" panose="020B0604020202020204" pitchFamily="34" charset="0"/>
              <a:buChar char="•"/>
            </a:pPr>
            <a:r>
              <a:rPr lang="tr-TR" dirty="0">
                <a:solidFill>
                  <a:schemeClr val="tx1"/>
                </a:solidFill>
              </a:rPr>
              <a:t>Bu ikilem devleti kalıcı reformalar yapmaktan alıkoyan önemli etkenlerden biriydi. </a:t>
            </a:r>
            <a:endParaRPr lang="tr-TR" dirty="0" smtClean="0">
              <a:solidFill>
                <a:schemeClr val="tx1"/>
              </a:solidFill>
            </a:endParaRPr>
          </a:p>
          <a:p>
            <a:pPr marL="342900" indent="-342900">
              <a:buFont typeface="Arial" panose="020B0604020202020204" pitchFamily="34" charset="0"/>
              <a:buChar char="•"/>
            </a:pPr>
            <a:r>
              <a:rPr lang="tr-TR" dirty="0">
                <a:solidFill>
                  <a:schemeClr val="tx1"/>
                </a:solidFill>
              </a:rPr>
              <a:t>Ancak dünyada çok büyük değişimlerin yaşanacağı 19. Yüzyıla girme aşamasında hem Avrupa’da 1789 Fransız İhtilali gibi sarsıcı gelişmeler, hem de Osmanlı’nın içinden çıkılmaz hale gelmeye başlayan sorunları, bu ikilemden kurtulma yolundaki adımları zorunlu hale getirecektir.</a:t>
            </a:r>
            <a:endParaRPr lang="tr-TR" dirty="0" smtClean="0">
              <a:solidFill>
                <a:schemeClr val="tx1"/>
              </a:solidFill>
            </a:endParaRPr>
          </a:p>
        </p:txBody>
      </p:sp>
      <p:sp>
        <p:nvSpPr>
          <p:cNvPr id="2" name="Slide Number Placeholder 1"/>
          <p:cNvSpPr>
            <a:spLocks noGrp="1"/>
          </p:cNvSpPr>
          <p:nvPr>
            <p:ph type="sldNum" sz="quarter" idx="13"/>
          </p:nvPr>
        </p:nvSpPr>
        <p:spPr/>
        <p:txBody>
          <a:bodyPr/>
          <a:lstStyle/>
          <a:p>
            <a:fld id="{8E6AA186-9BDC-43F2-8CB7-BFB6CE2B9968}" type="slidenum">
              <a:rPr lang="tr-TR" smtClean="0"/>
              <a:pPr/>
              <a:t>22</a:t>
            </a:fld>
            <a:endParaRPr lang="tr-TR" dirty="0"/>
          </a:p>
        </p:txBody>
      </p:sp>
      <p:sp>
        <p:nvSpPr>
          <p:cNvPr id="3" name="Text Placeholder 2"/>
          <p:cNvSpPr>
            <a:spLocks noGrp="1"/>
          </p:cNvSpPr>
          <p:nvPr>
            <p:ph type="body" sz="quarter" idx="15"/>
          </p:nvPr>
        </p:nvSpPr>
        <p:spPr>
          <a:xfrm>
            <a:off x="180000" y="5888"/>
            <a:ext cx="7674664" cy="1091392"/>
          </a:xfrm>
        </p:spPr>
        <p:txBody>
          <a:bodyPr/>
          <a:lstStyle/>
          <a:p>
            <a:r>
              <a:rPr lang="tr-TR" dirty="0"/>
              <a:t>1.2. Osmanlı’da Gerileme Dönemi ve Islahat Girişimleri</a:t>
            </a:r>
          </a:p>
        </p:txBody>
      </p:sp>
    </p:spTree>
    <p:extLst>
      <p:ext uri="{BB962C8B-B14F-4D97-AF65-F5344CB8AC3E}">
        <p14:creationId xmlns:p14="http://schemas.microsoft.com/office/powerpoint/2010/main" val="64787934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quarter" idx="15"/>
          </p:nvPr>
        </p:nvSpPr>
        <p:spPr>
          <a:xfrm>
            <a:off x="956603" y="5500468"/>
            <a:ext cx="7216726" cy="520504"/>
          </a:xfrm>
        </p:spPr>
        <p:txBody>
          <a:bodyPr/>
          <a:lstStyle/>
          <a:p>
            <a:endParaRPr lang="tr-TR" dirty="0" smtClean="0"/>
          </a:p>
          <a:p>
            <a:r>
              <a:rPr lang="tr-TR" dirty="0" smtClean="0">
                <a:solidFill>
                  <a:schemeClr val="tx1"/>
                </a:solidFill>
              </a:rPr>
              <a:t>Harita 2: </a:t>
            </a:r>
            <a:r>
              <a:rPr lang="tr-TR" dirty="0">
                <a:solidFill>
                  <a:schemeClr val="tx1"/>
                </a:solidFill>
              </a:rPr>
              <a:t>Gerileme Döneminde Osmanlı Devleti (</a:t>
            </a:r>
            <a:r>
              <a:rPr lang="tr-TR" i="1" dirty="0" err="1">
                <a:solidFill>
                  <a:schemeClr val="tx1"/>
                </a:solidFill>
              </a:rPr>
              <a:t>Unat</a:t>
            </a:r>
            <a:r>
              <a:rPr lang="tr-TR" i="1" dirty="0">
                <a:solidFill>
                  <a:schemeClr val="tx1"/>
                </a:solidFill>
              </a:rPr>
              <a:t> (1989), s. 36</a:t>
            </a:r>
            <a:r>
              <a:rPr lang="tr-TR" b="1" dirty="0">
                <a:solidFill>
                  <a:schemeClr val="tx1"/>
                </a:solidFill>
              </a:rPr>
              <a:t>)</a:t>
            </a:r>
            <a:r>
              <a:rPr lang="tr-TR" dirty="0" smtClean="0">
                <a:solidFill>
                  <a:schemeClr val="tx1"/>
                </a:solidFill>
              </a:rPr>
              <a:t>)</a:t>
            </a:r>
            <a:endParaRPr lang="tr-TR" dirty="0">
              <a:solidFill>
                <a:schemeClr val="tx1"/>
              </a:solidFill>
            </a:endParaRPr>
          </a:p>
          <a:p>
            <a:endParaRPr lang="tr-TR" dirty="0"/>
          </a:p>
        </p:txBody>
      </p:sp>
      <p:sp>
        <p:nvSpPr>
          <p:cNvPr id="3" name="Slide Number Placeholder 2"/>
          <p:cNvSpPr>
            <a:spLocks noGrp="1"/>
          </p:cNvSpPr>
          <p:nvPr>
            <p:ph type="sldNum" sz="quarter" idx="13"/>
          </p:nvPr>
        </p:nvSpPr>
        <p:spPr/>
        <p:txBody>
          <a:bodyPr/>
          <a:lstStyle/>
          <a:p>
            <a:fld id="{8E6AA186-9BDC-43F2-8CB7-BFB6CE2B9968}" type="slidenum">
              <a:rPr lang="tr-TR" smtClean="0"/>
              <a:pPr/>
              <a:t>23</a:t>
            </a:fld>
            <a:endParaRPr lang="tr-TR"/>
          </a:p>
        </p:txBody>
      </p:sp>
      <p:sp>
        <p:nvSpPr>
          <p:cNvPr id="9" name="Text Placeholder 8"/>
          <p:cNvSpPr>
            <a:spLocks noGrp="1"/>
          </p:cNvSpPr>
          <p:nvPr>
            <p:ph type="body" sz="quarter" idx="16"/>
          </p:nvPr>
        </p:nvSpPr>
        <p:spPr>
          <a:xfrm>
            <a:off x="180000" y="4357"/>
            <a:ext cx="7675200" cy="1077218"/>
          </a:xfrm>
        </p:spPr>
        <p:txBody>
          <a:bodyPr/>
          <a:lstStyle/>
          <a:p>
            <a:pPr algn="ctr"/>
            <a:r>
              <a:rPr lang="tr-TR" dirty="0"/>
              <a:t>1.2. Osmanlı’da Gerileme Dönemi ve Islahat Girişimleri</a:t>
            </a:r>
          </a:p>
        </p:txBody>
      </p:sp>
      <p:pic>
        <p:nvPicPr>
          <p:cNvPr id="7" name="Resim Yer Tutucusu 6" descr="C:\Users\HP\AppData\Local\Microsoft\Windows\Temporary Internet Files\Content.Word\osmanli-devletinin-kuculmesi.jpg"/>
          <p:cNvPicPr>
            <a:picLocks noGrp="1"/>
          </p:cNvPicPr>
          <p:nvPr>
            <p:ph type="pic" sz="quarter" idx="14"/>
          </p:nvPr>
        </p:nvPicPr>
        <p:blipFill>
          <a:blip r:embed="rId2">
            <a:extLst>
              <a:ext uri="{28A0092B-C50C-407E-A947-70E740481C1C}">
                <a14:useLocalDpi xmlns:a14="http://schemas.microsoft.com/office/drawing/2010/main" val="0"/>
              </a:ext>
            </a:extLst>
          </a:blip>
          <a:srcRect l="15725" r="15725"/>
          <a:stretch>
            <a:fillRect/>
          </a:stretch>
        </p:blipFill>
        <p:spPr bwMode="auto">
          <a:xfrm>
            <a:off x="1125415" y="1181685"/>
            <a:ext cx="6288259" cy="4332849"/>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424973241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4"/>
          </p:nvPr>
        </p:nvSpPr>
        <p:spPr>
          <a:xfrm>
            <a:off x="180000" y="1252026"/>
            <a:ext cx="8805998" cy="5134706"/>
          </a:xfrm>
        </p:spPr>
        <p:txBody>
          <a:bodyPr>
            <a:normAutofit/>
          </a:bodyPr>
          <a:lstStyle/>
          <a:p>
            <a:pPr marL="342900" indent="-342900">
              <a:buFont typeface="Arial" panose="020B0604020202020204" pitchFamily="34" charset="0"/>
              <a:buChar char="•"/>
            </a:pPr>
            <a:r>
              <a:rPr lang="tr-TR" dirty="0">
                <a:solidFill>
                  <a:schemeClr val="tx1"/>
                </a:solidFill>
              </a:rPr>
              <a:t>Bu şartlarda tahta geçen ve kendisine büyük umutlar bağlanan reform döneminin Padişahı Sultan </a:t>
            </a:r>
            <a:r>
              <a:rPr lang="tr-TR" b="1" dirty="0">
                <a:solidFill>
                  <a:schemeClr val="tx1"/>
                </a:solidFill>
              </a:rPr>
              <a:t>III. Selim</a:t>
            </a:r>
            <a:r>
              <a:rPr lang="tr-TR" dirty="0">
                <a:solidFill>
                  <a:schemeClr val="tx1"/>
                </a:solidFill>
              </a:rPr>
              <a:t> (1789-1807) devlet idaresini teslim aldığında Avusturya ve Rusya ile savaş devam ediyordu. </a:t>
            </a:r>
            <a:endParaRPr lang="tr-TR" dirty="0" smtClean="0">
              <a:solidFill>
                <a:schemeClr val="tx1"/>
              </a:solidFill>
            </a:endParaRPr>
          </a:p>
          <a:p>
            <a:pPr marL="342900" indent="-342900">
              <a:buFont typeface="Arial" panose="020B0604020202020204" pitchFamily="34" charset="0"/>
              <a:buChar char="•"/>
            </a:pPr>
            <a:endParaRPr lang="tr-TR" dirty="0" smtClean="0">
              <a:solidFill>
                <a:schemeClr val="tx1"/>
              </a:solidFill>
            </a:endParaRPr>
          </a:p>
          <a:p>
            <a:pPr marL="342900" indent="-342900">
              <a:buFont typeface="Arial" panose="020B0604020202020204" pitchFamily="34" charset="0"/>
              <a:buChar char="•"/>
            </a:pPr>
            <a:r>
              <a:rPr lang="tr-TR" dirty="0" smtClean="0">
                <a:solidFill>
                  <a:schemeClr val="tx1"/>
                </a:solidFill>
              </a:rPr>
              <a:t>Rusya</a:t>
            </a:r>
            <a:r>
              <a:rPr lang="tr-TR" dirty="0">
                <a:solidFill>
                  <a:schemeClr val="tx1"/>
                </a:solidFill>
              </a:rPr>
              <a:t>, Eflak-Boğdan’ı işgal etmiş, Avusturya ordusu Sırbistan ve Bosna’da büyük başarılar kazanarak </a:t>
            </a:r>
            <a:r>
              <a:rPr lang="tr-TR" b="1" dirty="0">
                <a:solidFill>
                  <a:schemeClr val="tx1"/>
                </a:solidFill>
              </a:rPr>
              <a:t>Belgrad</a:t>
            </a:r>
            <a:r>
              <a:rPr lang="tr-TR" dirty="0">
                <a:solidFill>
                  <a:schemeClr val="tx1"/>
                </a:solidFill>
              </a:rPr>
              <a:t>’ı ele geçirmişti (8 Ekim 1789). </a:t>
            </a:r>
            <a:endParaRPr lang="tr-TR" dirty="0" smtClean="0">
              <a:solidFill>
                <a:schemeClr val="tx1"/>
              </a:solidFill>
            </a:endParaRPr>
          </a:p>
          <a:p>
            <a:pPr marL="342900" indent="-342900">
              <a:buFont typeface="Arial" panose="020B0604020202020204" pitchFamily="34" charset="0"/>
              <a:buChar char="•"/>
            </a:pPr>
            <a:endParaRPr lang="tr-TR" dirty="0">
              <a:solidFill>
                <a:schemeClr val="tx1"/>
              </a:solidFill>
            </a:endParaRPr>
          </a:p>
          <a:p>
            <a:pPr marL="342900" indent="-342900">
              <a:buFont typeface="Arial" panose="020B0604020202020204" pitchFamily="34" charset="0"/>
              <a:buChar char="•"/>
            </a:pPr>
            <a:r>
              <a:rPr lang="tr-TR" dirty="0" smtClean="0">
                <a:solidFill>
                  <a:schemeClr val="tx1"/>
                </a:solidFill>
              </a:rPr>
              <a:t>Nihayet </a:t>
            </a:r>
            <a:r>
              <a:rPr lang="tr-TR" dirty="0">
                <a:solidFill>
                  <a:schemeClr val="tx1"/>
                </a:solidFill>
              </a:rPr>
              <a:t>savaş Avusturya ile 1791’de yapılan </a:t>
            </a:r>
            <a:r>
              <a:rPr lang="tr-TR" b="1" dirty="0">
                <a:solidFill>
                  <a:schemeClr val="tx1"/>
                </a:solidFill>
              </a:rPr>
              <a:t>Ziştovi </a:t>
            </a:r>
            <a:r>
              <a:rPr lang="tr-TR" dirty="0">
                <a:solidFill>
                  <a:schemeClr val="tx1"/>
                </a:solidFill>
              </a:rPr>
              <a:t>ve ertesi yıl da Rusya ile imzalan </a:t>
            </a:r>
            <a:r>
              <a:rPr lang="tr-TR" b="1" dirty="0">
                <a:solidFill>
                  <a:schemeClr val="tx1"/>
                </a:solidFill>
              </a:rPr>
              <a:t>Yaş Antlaşması</a:t>
            </a:r>
            <a:r>
              <a:rPr lang="tr-TR" dirty="0">
                <a:solidFill>
                  <a:schemeClr val="tx1"/>
                </a:solidFill>
              </a:rPr>
              <a:t> ile son bulmuştur. </a:t>
            </a:r>
          </a:p>
          <a:p>
            <a:pPr marL="342900" indent="-342900">
              <a:buFont typeface="Arial" panose="020B0604020202020204" pitchFamily="34" charset="0"/>
              <a:buChar char="•"/>
            </a:pPr>
            <a:endParaRPr lang="tr-TR" dirty="0" smtClean="0">
              <a:solidFill>
                <a:schemeClr val="tx1"/>
              </a:solidFill>
            </a:endParaRPr>
          </a:p>
        </p:txBody>
      </p:sp>
      <p:sp>
        <p:nvSpPr>
          <p:cNvPr id="2" name="Slide Number Placeholder 1"/>
          <p:cNvSpPr>
            <a:spLocks noGrp="1"/>
          </p:cNvSpPr>
          <p:nvPr>
            <p:ph type="sldNum" sz="quarter" idx="13"/>
          </p:nvPr>
        </p:nvSpPr>
        <p:spPr/>
        <p:txBody>
          <a:bodyPr/>
          <a:lstStyle/>
          <a:p>
            <a:fld id="{8E6AA186-9BDC-43F2-8CB7-BFB6CE2B9968}" type="slidenum">
              <a:rPr lang="tr-TR" smtClean="0"/>
              <a:pPr/>
              <a:t>24</a:t>
            </a:fld>
            <a:endParaRPr lang="tr-TR" dirty="0"/>
          </a:p>
        </p:txBody>
      </p:sp>
      <p:sp>
        <p:nvSpPr>
          <p:cNvPr id="3" name="Text Placeholder 2"/>
          <p:cNvSpPr>
            <a:spLocks noGrp="1"/>
          </p:cNvSpPr>
          <p:nvPr>
            <p:ph type="body" sz="quarter" idx="15"/>
          </p:nvPr>
        </p:nvSpPr>
        <p:spPr>
          <a:xfrm>
            <a:off x="140677" y="-16857"/>
            <a:ext cx="8032652" cy="1015663"/>
          </a:xfrm>
        </p:spPr>
        <p:txBody>
          <a:bodyPr/>
          <a:lstStyle/>
          <a:p>
            <a:r>
              <a:rPr lang="tr-TR" sz="3000" b="1" dirty="0"/>
              <a:t>1.3. Osmanlı Modernleşmesinde Dönüm Noktası: </a:t>
            </a:r>
            <a:r>
              <a:rPr lang="tr-TR" sz="3000" b="1" dirty="0" smtClean="0"/>
              <a:t>Nizam-ı </a:t>
            </a:r>
            <a:r>
              <a:rPr lang="tr-TR" sz="3000" b="1" dirty="0"/>
              <a:t>Cedit Reformları</a:t>
            </a:r>
            <a:endParaRPr lang="tr-TR" sz="3000" dirty="0"/>
          </a:p>
        </p:txBody>
      </p:sp>
    </p:spTree>
    <p:extLst>
      <p:ext uri="{BB962C8B-B14F-4D97-AF65-F5344CB8AC3E}">
        <p14:creationId xmlns:p14="http://schemas.microsoft.com/office/powerpoint/2010/main" val="163250354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5316584" y="1090800"/>
            <a:ext cx="2716068" cy="5105034"/>
          </a:xfrm>
        </p:spPr>
        <p:txBody>
          <a:bodyPr/>
          <a:lstStyle/>
          <a:p>
            <a:endParaRPr lang="tr-TR" dirty="0" smtClean="0"/>
          </a:p>
          <a:p>
            <a:r>
              <a:rPr lang="tr-TR" dirty="0" smtClean="0">
                <a:solidFill>
                  <a:schemeClr val="tx1"/>
                </a:solidFill>
              </a:rPr>
              <a:t>Sultan III.  Selim: Osmanlıda</a:t>
            </a:r>
          </a:p>
          <a:p>
            <a:r>
              <a:rPr lang="tr-TR" dirty="0" smtClean="0">
                <a:solidFill>
                  <a:schemeClr val="tx1"/>
                </a:solidFill>
              </a:rPr>
              <a:t>Nizam-ı Cedit reform programını uygulamaya koydu.</a:t>
            </a:r>
          </a:p>
          <a:p>
            <a:endParaRPr lang="tr-TR" dirty="0"/>
          </a:p>
        </p:txBody>
      </p:sp>
      <p:sp>
        <p:nvSpPr>
          <p:cNvPr id="8" name="Text Placeholder 7"/>
          <p:cNvSpPr>
            <a:spLocks noGrp="1"/>
          </p:cNvSpPr>
          <p:nvPr>
            <p:ph type="body" sz="quarter" idx="15"/>
          </p:nvPr>
        </p:nvSpPr>
        <p:spPr>
          <a:xfrm>
            <a:off x="100049" y="5812835"/>
            <a:ext cx="5067862" cy="480586"/>
          </a:xfrm>
        </p:spPr>
        <p:txBody>
          <a:bodyPr/>
          <a:lstStyle/>
          <a:p>
            <a:r>
              <a:rPr lang="tr-TR" dirty="0">
                <a:solidFill>
                  <a:schemeClr val="tx1"/>
                </a:solidFill>
              </a:rPr>
              <a:t>Resim 1: Sultan III. Selim (</a:t>
            </a:r>
            <a:r>
              <a:rPr lang="tr-TR" i="1" dirty="0" err="1">
                <a:solidFill>
                  <a:schemeClr val="tx1"/>
                </a:solidFill>
              </a:rPr>
              <a:t>Örenç</a:t>
            </a:r>
            <a:r>
              <a:rPr lang="tr-TR" i="1" dirty="0">
                <a:solidFill>
                  <a:schemeClr val="tx1"/>
                </a:solidFill>
              </a:rPr>
              <a:t> (2012), s</a:t>
            </a:r>
            <a:r>
              <a:rPr lang="tr-TR" dirty="0">
                <a:solidFill>
                  <a:schemeClr val="tx1"/>
                </a:solidFill>
              </a:rPr>
              <a:t>. </a:t>
            </a:r>
            <a:r>
              <a:rPr lang="tr-TR" i="1" dirty="0">
                <a:solidFill>
                  <a:schemeClr val="tx1"/>
                </a:solidFill>
              </a:rPr>
              <a:t>46</a:t>
            </a:r>
            <a:r>
              <a:rPr lang="tr-TR" dirty="0">
                <a:solidFill>
                  <a:schemeClr val="tx1"/>
                </a:solidFill>
              </a:rPr>
              <a:t>) </a:t>
            </a:r>
          </a:p>
        </p:txBody>
      </p:sp>
      <p:sp>
        <p:nvSpPr>
          <p:cNvPr id="3" name="Slide Number Placeholder 2"/>
          <p:cNvSpPr>
            <a:spLocks noGrp="1"/>
          </p:cNvSpPr>
          <p:nvPr>
            <p:ph type="sldNum" sz="quarter" idx="13"/>
          </p:nvPr>
        </p:nvSpPr>
        <p:spPr/>
        <p:txBody>
          <a:bodyPr/>
          <a:lstStyle/>
          <a:p>
            <a:fld id="{8E6AA186-9BDC-43F2-8CB7-BFB6CE2B9968}" type="slidenum">
              <a:rPr lang="tr-TR" smtClean="0"/>
              <a:pPr/>
              <a:t>25</a:t>
            </a:fld>
            <a:endParaRPr lang="tr-TR"/>
          </a:p>
        </p:txBody>
      </p:sp>
      <p:sp>
        <p:nvSpPr>
          <p:cNvPr id="9" name="Text Placeholder 8"/>
          <p:cNvSpPr>
            <a:spLocks noGrp="1"/>
          </p:cNvSpPr>
          <p:nvPr>
            <p:ph type="body" sz="quarter" idx="16"/>
          </p:nvPr>
        </p:nvSpPr>
        <p:spPr>
          <a:xfrm>
            <a:off x="180000" y="65912"/>
            <a:ext cx="7675200" cy="1015663"/>
          </a:xfrm>
        </p:spPr>
        <p:txBody>
          <a:bodyPr/>
          <a:lstStyle/>
          <a:p>
            <a:r>
              <a:rPr lang="tr-TR" sz="3000" b="1" dirty="0"/>
              <a:t>1.3. Osmanlı Modernleşmesinde Dönüm Noktası: Nizam-ı Cedit </a:t>
            </a:r>
            <a:r>
              <a:rPr lang="tr-TR" sz="3000" b="1" dirty="0" smtClean="0"/>
              <a:t>Reformları</a:t>
            </a:r>
            <a:endParaRPr lang="tr-TR" sz="3000" dirty="0"/>
          </a:p>
        </p:txBody>
      </p:sp>
      <p:sp>
        <p:nvSpPr>
          <p:cNvPr id="2" name="Resim Yer Tutucusu 1"/>
          <p:cNvSpPr>
            <a:spLocks noGrp="1"/>
          </p:cNvSpPr>
          <p:nvPr>
            <p:ph type="pic" sz="quarter" idx="14"/>
          </p:nvPr>
        </p:nvSpPr>
        <p:spPr/>
      </p:sp>
      <p:pic>
        <p:nvPicPr>
          <p:cNvPr id="11" name="Resim 10" descr="http://upload.wikimedia.org/wikipedia/commons/0/0a/Konstantin_Kapidagli_002.jpg"/>
          <p:cNvPicPr/>
          <p:nvPr/>
        </p:nvPicPr>
        <p:blipFill>
          <a:blip r:embed="rId2">
            <a:extLst>
              <a:ext uri="{28A0092B-C50C-407E-A947-70E740481C1C}">
                <a14:useLocalDpi xmlns:a14="http://schemas.microsoft.com/office/drawing/2010/main" val="0"/>
              </a:ext>
            </a:extLst>
          </a:blip>
          <a:srcRect/>
          <a:stretch>
            <a:fillRect/>
          </a:stretch>
        </p:blipFill>
        <p:spPr bwMode="auto">
          <a:xfrm>
            <a:off x="499012" y="1259815"/>
            <a:ext cx="4269936" cy="4325059"/>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14409314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4"/>
          </p:nvPr>
        </p:nvSpPr>
        <p:spPr>
          <a:xfrm>
            <a:off x="180000" y="1252026"/>
            <a:ext cx="8805998" cy="5134706"/>
          </a:xfrm>
        </p:spPr>
        <p:txBody>
          <a:bodyPr>
            <a:normAutofit/>
          </a:bodyPr>
          <a:lstStyle/>
          <a:p>
            <a:pPr marL="342900" indent="-342900">
              <a:buFont typeface="Arial" panose="020B0604020202020204" pitchFamily="34" charset="0"/>
              <a:buChar char="•"/>
            </a:pPr>
            <a:r>
              <a:rPr lang="tr-TR" dirty="0">
                <a:solidFill>
                  <a:schemeClr val="tx1"/>
                </a:solidFill>
              </a:rPr>
              <a:t>III. Selim, Ziştovi Antlaşması’nın imzalanmasından hemen sonra yenileşme hareketine hız vermiştir. </a:t>
            </a:r>
            <a:endParaRPr lang="tr-TR" dirty="0" smtClean="0">
              <a:solidFill>
                <a:schemeClr val="tx1"/>
              </a:solidFill>
            </a:endParaRPr>
          </a:p>
          <a:p>
            <a:pPr marL="342900" indent="-342900">
              <a:buFont typeface="Arial" panose="020B0604020202020204" pitchFamily="34" charset="0"/>
              <a:buChar char="•"/>
            </a:pPr>
            <a:r>
              <a:rPr lang="tr-TR" dirty="0">
                <a:solidFill>
                  <a:schemeClr val="tx1"/>
                </a:solidFill>
              </a:rPr>
              <a:t>Padişah 1791 sonbaharında asker ve bürokrat çeşitli kesimlerden seçilen 22 kişiye </a:t>
            </a:r>
            <a:r>
              <a:rPr lang="tr-TR" b="1" i="1" dirty="0">
                <a:solidFill>
                  <a:schemeClr val="tx1"/>
                </a:solidFill>
              </a:rPr>
              <a:t>reformlara dair</a:t>
            </a:r>
            <a:r>
              <a:rPr lang="tr-TR" dirty="0">
                <a:solidFill>
                  <a:schemeClr val="tx1"/>
                </a:solidFill>
              </a:rPr>
              <a:t> layihalar (raporlar) hazırlama emri vermiştir. </a:t>
            </a:r>
            <a:endParaRPr lang="tr-TR" dirty="0" smtClean="0">
              <a:solidFill>
                <a:schemeClr val="tx1"/>
              </a:solidFill>
            </a:endParaRPr>
          </a:p>
          <a:p>
            <a:pPr marL="342900" indent="-342900">
              <a:buFont typeface="Arial" panose="020B0604020202020204" pitchFamily="34" charset="0"/>
              <a:buChar char="•"/>
            </a:pPr>
            <a:r>
              <a:rPr lang="tr-TR" dirty="0">
                <a:solidFill>
                  <a:schemeClr val="tx1"/>
                </a:solidFill>
              </a:rPr>
              <a:t>Hazırlanan bu raporlarda ortak nokta askeri alanda reformlara öncelik verilmesi olmuştur</a:t>
            </a:r>
            <a:r>
              <a:rPr lang="tr-TR" dirty="0" smtClean="0">
                <a:solidFill>
                  <a:schemeClr val="tx1"/>
                </a:solidFill>
              </a:rPr>
              <a:t>.</a:t>
            </a:r>
          </a:p>
          <a:p>
            <a:pPr marL="342900" indent="-342900">
              <a:buFont typeface="Arial" panose="020B0604020202020204" pitchFamily="34" charset="0"/>
              <a:buChar char="•"/>
            </a:pPr>
            <a:r>
              <a:rPr lang="tr-TR" dirty="0">
                <a:solidFill>
                  <a:schemeClr val="tx1"/>
                </a:solidFill>
              </a:rPr>
              <a:t>Sultan bu görüşler çerçevesinde </a:t>
            </a:r>
            <a:r>
              <a:rPr lang="tr-TR" b="1" dirty="0">
                <a:solidFill>
                  <a:schemeClr val="tx1"/>
                </a:solidFill>
              </a:rPr>
              <a:t>Nizam-ı Cedit</a:t>
            </a:r>
            <a:r>
              <a:rPr lang="tr-TR" dirty="0">
                <a:solidFill>
                  <a:schemeClr val="tx1"/>
                </a:solidFill>
              </a:rPr>
              <a:t> (Yeni Düzen) adı verilen ıslahat programını yürürlüğe koymuştur. </a:t>
            </a:r>
          </a:p>
          <a:p>
            <a:pPr marL="342900" indent="-342900">
              <a:buFont typeface="Arial" panose="020B0604020202020204" pitchFamily="34" charset="0"/>
              <a:buChar char="•"/>
            </a:pPr>
            <a:r>
              <a:rPr lang="tr-TR" dirty="0">
                <a:solidFill>
                  <a:schemeClr val="tx1"/>
                </a:solidFill>
              </a:rPr>
              <a:t>Nizam-ı Cedit hareketiyle öncelikle Yeniçeri Ocağı’nın ıslahı, ulemanın nüfuzunun kırılması, Avrupa’nın ilim, sanat, askerlik, ziraat ve ticaret hayatında yaptıkları yeniliklerin Osmanlı’da da uygulanması amaçlanmıştı.</a:t>
            </a:r>
            <a:endParaRPr lang="tr-TR" dirty="0" smtClean="0">
              <a:solidFill>
                <a:schemeClr val="tx1"/>
              </a:solidFill>
            </a:endParaRPr>
          </a:p>
        </p:txBody>
      </p:sp>
      <p:sp>
        <p:nvSpPr>
          <p:cNvPr id="2" name="Slide Number Placeholder 1"/>
          <p:cNvSpPr>
            <a:spLocks noGrp="1"/>
          </p:cNvSpPr>
          <p:nvPr>
            <p:ph type="sldNum" sz="quarter" idx="13"/>
          </p:nvPr>
        </p:nvSpPr>
        <p:spPr/>
        <p:txBody>
          <a:bodyPr/>
          <a:lstStyle/>
          <a:p>
            <a:fld id="{8E6AA186-9BDC-43F2-8CB7-BFB6CE2B9968}" type="slidenum">
              <a:rPr lang="tr-TR" smtClean="0"/>
              <a:pPr/>
              <a:t>26</a:t>
            </a:fld>
            <a:endParaRPr lang="tr-TR" dirty="0"/>
          </a:p>
        </p:txBody>
      </p:sp>
      <p:sp>
        <p:nvSpPr>
          <p:cNvPr id="3" name="Text Placeholder 2"/>
          <p:cNvSpPr>
            <a:spLocks noGrp="1"/>
          </p:cNvSpPr>
          <p:nvPr>
            <p:ph type="body" sz="quarter" idx="15"/>
          </p:nvPr>
        </p:nvSpPr>
        <p:spPr>
          <a:xfrm>
            <a:off x="140677" y="-16857"/>
            <a:ext cx="8032652" cy="1015663"/>
          </a:xfrm>
        </p:spPr>
        <p:txBody>
          <a:bodyPr/>
          <a:lstStyle/>
          <a:p>
            <a:r>
              <a:rPr lang="tr-TR" sz="3000" b="1" dirty="0"/>
              <a:t>1.3. Osmanlı Modernleşmesinde Dönüm Noktası: </a:t>
            </a:r>
            <a:r>
              <a:rPr lang="tr-TR" sz="3000" b="1" dirty="0" smtClean="0"/>
              <a:t>Nizam-ı </a:t>
            </a:r>
            <a:r>
              <a:rPr lang="tr-TR" sz="3000" b="1" dirty="0"/>
              <a:t>Cedit Reformları</a:t>
            </a:r>
            <a:endParaRPr lang="tr-TR" sz="3000" dirty="0"/>
          </a:p>
        </p:txBody>
      </p:sp>
    </p:spTree>
    <p:extLst>
      <p:ext uri="{BB962C8B-B14F-4D97-AF65-F5344CB8AC3E}">
        <p14:creationId xmlns:p14="http://schemas.microsoft.com/office/powerpoint/2010/main" val="239238835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4"/>
          </p:nvPr>
        </p:nvSpPr>
        <p:spPr>
          <a:xfrm>
            <a:off x="180000" y="1252026"/>
            <a:ext cx="8805998" cy="5134706"/>
          </a:xfrm>
        </p:spPr>
        <p:txBody>
          <a:bodyPr>
            <a:normAutofit/>
          </a:bodyPr>
          <a:lstStyle/>
          <a:p>
            <a:pPr marL="342900" indent="-342900">
              <a:buFont typeface="Arial" panose="020B0604020202020204" pitchFamily="34" charset="0"/>
              <a:buChar char="•"/>
            </a:pPr>
            <a:r>
              <a:rPr lang="tr-TR" dirty="0" smtClean="0">
                <a:solidFill>
                  <a:schemeClr val="tx1"/>
                </a:solidFill>
              </a:rPr>
              <a:t>Bu dönemde </a:t>
            </a:r>
            <a:r>
              <a:rPr lang="tr-TR" dirty="0">
                <a:solidFill>
                  <a:schemeClr val="tx1"/>
                </a:solidFill>
              </a:rPr>
              <a:t>Ordu ve donanma için Avrupa’dan uzmanlar getirilmiştir</a:t>
            </a:r>
            <a:r>
              <a:rPr lang="tr-TR" dirty="0" smtClean="0">
                <a:solidFill>
                  <a:schemeClr val="tx1"/>
                </a:solidFill>
              </a:rPr>
              <a:t>.</a:t>
            </a:r>
          </a:p>
          <a:p>
            <a:pPr marL="342900" indent="-342900">
              <a:buFont typeface="Arial" panose="020B0604020202020204" pitchFamily="34" charset="0"/>
              <a:buChar char="•"/>
            </a:pPr>
            <a:r>
              <a:rPr lang="tr-TR" dirty="0">
                <a:solidFill>
                  <a:schemeClr val="tx1"/>
                </a:solidFill>
              </a:rPr>
              <a:t>1773’de temelleri atılan deniz mühendishanesi </a:t>
            </a:r>
            <a:r>
              <a:rPr lang="tr-TR" b="1" dirty="0">
                <a:solidFill>
                  <a:schemeClr val="tx1"/>
                </a:solidFill>
              </a:rPr>
              <a:t>Mühendishane-i Bahri-i Hümayun</a:t>
            </a:r>
            <a:r>
              <a:rPr lang="tr-TR" dirty="0">
                <a:solidFill>
                  <a:schemeClr val="tx1"/>
                </a:solidFill>
              </a:rPr>
              <a:t> geliştirilmiştir. </a:t>
            </a:r>
            <a:endParaRPr lang="tr-TR" dirty="0" smtClean="0">
              <a:solidFill>
                <a:schemeClr val="tx1"/>
              </a:solidFill>
            </a:endParaRPr>
          </a:p>
          <a:p>
            <a:pPr marL="342900" indent="-342900">
              <a:buFont typeface="Arial" panose="020B0604020202020204" pitchFamily="34" charset="0"/>
              <a:buChar char="•"/>
            </a:pPr>
            <a:r>
              <a:rPr lang="tr-TR" dirty="0">
                <a:solidFill>
                  <a:schemeClr val="tx1"/>
                </a:solidFill>
              </a:rPr>
              <a:t>Ayrıca 1795’de kara mühendishanesi olarak</a:t>
            </a:r>
            <a:r>
              <a:rPr lang="tr-TR" b="1" dirty="0">
                <a:solidFill>
                  <a:schemeClr val="tx1"/>
                </a:solidFill>
              </a:rPr>
              <a:t> Mühendishane-i Berri-i Hümayun </a:t>
            </a:r>
            <a:r>
              <a:rPr lang="tr-TR" dirty="0">
                <a:solidFill>
                  <a:schemeClr val="tx1"/>
                </a:solidFill>
              </a:rPr>
              <a:t>açılmıştır. </a:t>
            </a:r>
            <a:endParaRPr lang="tr-TR" dirty="0" smtClean="0">
              <a:solidFill>
                <a:schemeClr val="tx1"/>
              </a:solidFill>
            </a:endParaRPr>
          </a:p>
          <a:p>
            <a:pPr marL="342900" indent="-342900">
              <a:buFont typeface="Arial" panose="020B0604020202020204" pitchFamily="34" charset="0"/>
              <a:buChar char="•"/>
            </a:pPr>
            <a:r>
              <a:rPr lang="tr-TR" dirty="0">
                <a:solidFill>
                  <a:schemeClr val="tx1"/>
                </a:solidFill>
              </a:rPr>
              <a:t>Bu okullar için gerekli kitapların tercüme ve basımı için kara mühendishanesi bünyesinde bir matbaa ve bir de kütüphane oluşturulmuştur. </a:t>
            </a:r>
            <a:endParaRPr lang="tr-TR" dirty="0" smtClean="0">
              <a:solidFill>
                <a:schemeClr val="tx1"/>
              </a:solidFill>
            </a:endParaRPr>
          </a:p>
          <a:p>
            <a:pPr marL="342900" indent="-342900">
              <a:buFont typeface="Arial" panose="020B0604020202020204" pitchFamily="34" charset="0"/>
              <a:buChar char="•"/>
            </a:pPr>
            <a:r>
              <a:rPr lang="tr-TR" dirty="0">
                <a:solidFill>
                  <a:schemeClr val="tx1"/>
                </a:solidFill>
              </a:rPr>
              <a:t>. Reformun ekonomik ayağını güçlendirmek için </a:t>
            </a:r>
            <a:r>
              <a:rPr lang="tr-TR" b="1" dirty="0">
                <a:solidFill>
                  <a:schemeClr val="tx1"/>
                </a:solidFill>
              </a:rPr>
              <a:t>İrad-ı Cedit Hazinesi</a:t>
            </a:r>
            <a:r>
              <a:rPr lang="tr-TR" dirty="0">
                <a:solidFill>
                  <a:schemeClr val="tx1"/>
                </a:solidFill>
              </a:rPr>
              <a:t> adıyla yeni ve bağımsız bir fon oluşturuldu. </a:t>
            </a:r>
            <a:endParaRPr lang="tr-TR" dirty="0" smtClean="0">
              <a:solidFill>
                <a:schemeClr val="tx1"/>
              </a:solidFill>
            </a:endParaRPr>
          </a:p>
          <a:p>
            <a:pPr marL="342900" indent="-342900">
              <a:buFont typeface="Arial" panose="020B0604020202020204" pitchFamily="34" charset="0"/>
              <a:buChar char="•"/>
            </a:pPr>
            <a:r>
              <a:rPr lang="tr-TR" dirty="0">
                <a:solidFill>
                  <a:schemeClr val="tx1"/>
                </a:solidFill>
              </a:rPr>
              <a:t>Bu hazineye bazı kalemlerden alınan vergiler yanında yeni bazı kaynaklar gelir olarak ayrıldı. </a:t>
            </a:r>
            <a:endParaRPr lang="tr-TR" dirty="0" smtClean="0">
              <a:solidFill>
                <a:schemeClr val="tx1"/>
              </a:solidFill>
            </a:endParaRPr>
          </a:p>
        </p:txBody>
      </p:sp>
      <p:sp>
        <p:nvSpPr>
          <p:cNvPr id="2" name="Slide Number Placeholder 1"/>
          <p:cNvSpPr>
            <a:spLocks noGrp="1"/>
          </p:cNvSpPr>
          <p:nvPr>
            <p:ph type="sldNum" sz="quarter" idx="13"/>
          </p:nvPr>
        </p:nvSpPr>
        <p:spPr/>
        <p:txBody>
          <a:bodyPr/>
          <a:lstStyle/>
          <a:p>
            <a:fld id="{8E6AA186-9BDC-43F2-8CB7-BFB6CE2B9968}" type="slidenum">
              <a:rPr lang="tr-TR" smtClean="0"/>
              <a:pPr/>
              <a:t>27</a:t>
            </a:fld>
            <a:endParaRPr lang="tr-TR" dirty="0"/>
          </a:p>
        </p:txBody>
      </p:sp>
      <p:sp>
        <p:nvSpPr>
          <p:cNvPr id="3" name="Text Placeholder 2"/>
          <p:cNvSpPr>
            <a:spLocks noGrp="1"/>
          </p:cNvSpPr>
          <p:nvPr>
            <p:ph type="body" sz="quarter" idx="15"/>
          </p:nvPr>
        </p:nvSpPr>
        <p:spPr>
          <a:xfrm>
            <a:off x="140677" y="-16857"/>
            <a:ext cx="8032652" cy="1015663"/>
          </a:xfrm>
        </p:spPr>
        <p:txBody>
          <a:bodyPr/>
          <a:lstStyle/>
          <a:p>
            <a:r>
              <a:rPr lang="tr-TR" sz="3000" b="1" dirty="0"/>
              <a:t>1.3. Osmanlı Modernleşmesinde Dönüm Noktası: </a:t>
            </a:r>
            <a:r>
              <a:rPr lang="tr-TR" sz="3000" b="1" dirty="0" smtClean="0"/>
              <a:t>Nizam-ı </a:t>
            </a:r>
            <a:r>
              <a:rPr lang="tr-TR" sz="3000" b="1" dirty="0"/>
              <a:t>Cedit Reformları</a:t>
            </a:r>
            <a:endParaRPr lang="tr-TR" sz="3000" dirty="0"/>
          </a:p>
        </p:txBody>
      </p:sp>
    </p:spTree>
    <p:extLst>
      <p:ext uri="{BB962C8B-B14F-4D97-AF65-F5344CB8AC3E}">
        <p14:creationId xmlns:p14="http://schemas.microsoft.com/office/powerpoint/2010/main" val="174591954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quarter" idx="15"/>
          </p:nvPr>
        </p:nvSpPr>
        <p:spPr>
          <a:xfrm>
            <a:off x="981245" y="5826902"/>
            <a:ext cx="6544970" cy="480586"/>
          </a:xfrm>
        </p:spPr>
        <p:txBody>
          <a:bodyPr/>
          <a:lstStyle/>
          <a:p>
            <a:pPr algn="ctr"/>
            <a:r>
              <a:rPr lang="tr-TR" dirty="0">
                <a:solidFill>
                  <a:schemeClr val="tx1"/>
                </a:solidFill>
              </a:rPr>
              <a:t>Resim 2: Nizam-ı Cedit askeri (</a:t>
            </a:r>
            <a:r>
              <a:rPr lang="tr-TR" i="1" dirty="0" err="1">
                <a:solidFill>
                  <a:schemeClr val="tx1"/>
                </a:solidFill>
              </a:rPr>
              <a:t>Örenç</a:t>
            </a:r>
            <a:r>
              <a:rPr lang="tr-TR" i="1" dirty="0">
                <a:solidFill>
                  <a:schemeClr val="tx1"/>
                </a:solidFill>
              </a:rPr>
              <a:t> (2012), s.50</a:t>
            </a:r>
            <a:r>
              <a:rPr lang="tr-TR" dirty="0" smtClean="0">
                <a:solidFill>
                  <a:schemeClr val="tx1"/>
                </a:solidFill>
              </a:rPr>
              <a:t>)</a:t>
            </a:r>
            <a:endParaRPr lang="tr-TR" b="1" dirty="0">
              <a:solidFill>
                <a:schemeClr val="tx1"/>
              </a:solidFill>
            </a:endParaRPr>
          </a:p>
        </p:txBody>
      </p:sp>
      <p:sp>
        <p:nvSpPr>
          <p:cNvPr id="3" name="Slide Number Placeholder 2"/>
          <p:cNvSpPr>
            <a:spLocks noGrp="1"/>
          </p:cNvSpPr>
          <p:nvPr>
            <p:ph type="sldNum" sz="quarter" idx="13"/>
          </p:nvPr>
        </p:nvSpPr>
        <p:spPr/>
        <p:txBody>
          <a:bodyPr/>
          <a:lstStyle/>
          <a:p>
            <a:fld id="{8E6AA186-9BDC-43F2-8CB7-BFB6CE2B9968}" type="slidenum">
              <a:rPr lang="tr-TR" smtClean="0"/>
              <a:pPr/>
              <a:t>28</a:t>
            </a:fld>
            <a:endParaRPr lang="tr-TR"/>
          </a:p>
        </p:txBody>
      </p:sp>
      <p:sp>
        <p:nvSpPr>
          <p:cNvPr id="9" name="Text Placeholder 8"/>
          <p:cNvSpPr>
            <a:spLocks noGrp="1"/>
          </p:cNvSpPr>
          <p:nvPr>
            <p:ph type="body" sz="quarter" idx="16"/>
          </p:nvPr>
        </p:nvSpPr>
        <p:spPr/>
        <p:txBody>
          <a:bodyPr/>
          <a:lstStyle/>
          <a:p>
            <a:endParaRPr lang="tr-TR" dirty="0"/>
          </a:p>
        </p:txBody>
      </p:sp>
      <p:sp>
        <p:nvSpPr>
          <p:cNvPr id="13" name="Resim Yer Tutucusu 12"/>
          <p:cNvSpPr>
            <a:spLocks noGrp="1"/>
          </p:cNvSpPr>
          <p:nvPr>
            <p:ph type="pic" sz="quarter" idx="14"/>
          </p:nvPr>
        </p:nvSpPr>
        <p:spPr>
          <a:xfrm>
            <a:off x="1350498" y="1090800"/>
            <a:ext cx="4360984" cy="4640544"/>
          </a:xfrm>
        </p:spPr>
      </p:sp>
      <p:pic>
        <p:nvPicPr>
          <p:cNvPr id="1026" name="Picture 2" descr="C:\Users\HP\Desktop\aaaa.jpg"/>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3106586" y="436093"/>
            <a:ext cx="1946088" cy="52892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0931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89118" y="454502"/>
            <a:ext cx="7626002" cy="1077218"/>
          </a:xfrm>
        </p:spPr>
        <p:txBody>
          <a:bodyPr/>
          <a:lstStyle/>
          <a:p>
            <a:pPr algn="l"/>
            <a:r>
              <a:rPr lang="tr-TR" dirty="0"/>
              <a:t>1.1. Osmanlı’nın Buhran Yılları: Duraklama </a:t>
            </a:r>
            <a:r>
              <a:rPr lang="tr-TR" dirty="0" smtClean="0"/>
              <a:t>Dönemi</a:t>
            </a:r>
            <a:endParaRPr lang="tr-TR" dirty="0"/>
          </a:p>
        </p:txBody>
      </p:sp>
      <p:sp>
        <p:nvSpPr>
          <p:cNvPr id="6" name="Content Placeholder 5"/>
          <p:cNvSpPr>
            <a:spLocks noGrp="1"/>
          </p:cNvSpPr>
          <p:nvPr>
            <p:ph sz="quarter" idx="10"/>
          </p:nvPr>
        </p:nvSpPr>
        <p:spPr>
          <a:xfrm>
            <a:off x="174691" y="1795382"/>
            <a:ext cx="8826434" cy="4661689"/>
          </a:xfrm>
        </p:spPr>
        <p:txBody>
          <a:bodyPr>
            <a:noAutofit/>
          </a:bodyPr>
          <a:lstStyle/>
          <a:p>
            <a:pPr lvl="1"/>
            <a:endParaRPr lang="tr-TR" sz="2200" dirty="0" smtClean="0"/>
          </a:p>
          <a:p>
            <a:pPr lvl="1"/>
            <a:r>
              <a:rPr lang="tr-TR" sz="2200" dirty="0" smtClean="0"/>
              <a:t>Osmanlı </a:t>
            </a:r>
            <a:r>
              <a:rPr lang="tr-TR" sz="2200" dirty="0"/>
              <a:t>Devleti 1299’daki kuruluşundan itibaren sürekli olarak değişen ve gelişen bir dinamizm içinde </a:t>
            </a:r>
            <a:r>
              <a:rPr lang="tr-TR" sz="2200" dirty="0" smtClean="0"/>
              <a:t>oldu.</a:t>
            </a:r>
          </a:p>
          <a:p>
            <a:pPr lvl="1"/>
            <a:endParaRPr lang="tr-TR" sz="2200" dirty="0" smtClean="0"/>
          </a:p>
          <a:p>
            <a:pPr lvl="1"/>
            <a:r>
              <a:rPr lang="tr-TR" sz="2200" dirty="0" smtClean="0"/>
              <a:t>Bu </a:t>
            </a:r>
            <a:r>
              <a:rPr lang="tr-TR" sz="2200" dirty="0"/>
              <a:t>dinamizm 15. yüzyılda kendine has ve özgün bir medeniyet sentezini ortaya çıkardı</a:t>
            </a:r>
            <a:r>
              <a:rPr lang="tr-TR" sz="2200" dirty="0" smtClean="0"/>
              <a:t>.</a:t>
            </a:r>
          </a:p>
          <a:p>
            <a:pPr lvl="1"/>
            <a:endParaRPr lang="tr-TR" sz="2200" dirty="0" smtClean="0"/>
          </a:p>
          <a:p>
            <a:pPr lvl="1"/>
            <a:r>
              <a:rPr lang="tr-TR" sz="2200" dirty="0" smtClean="0"/>
              <a:t>Osmanlı </a:t>
            </a:r>
            <a:r>
              <a:rPr lang="tr-TR" sz="2200" dirty="0"/>
              <a:t>Devleti özellikle 1453’te İstanbul’un fethinden sonra Avrupa siyasetinin belirleyici aktörlerinden biriydi. </a:t>
            </a:r>
            <a:endParaRPr lang="tr-TR" sz="2200" dirty="0" smtClean="0"/>
          </a:p>
          <a:p>
            <a:pPr lvl="1"/>
            <a:endParaRPr lang="tr-TR" sz="2200" dirty="0" smtClean="0"/>
          </a:p>
          <a:p>
            <a:pPr lvl="1"/>
            <a:r>
              <a:rPr lang="tr-TR" sz="2200" dirty="0" smtClean="0"/>
              <a:t>Sağlam teşkilata dayanan Osmanlı Devleti iki </a:t>
            </a:r>
            <a:r>
              <a:rPr lang="tr-TR" sz="2200" dirty="0"/>
              <a:t>asır içerisinde güç ve teşkilat bakımından tarihin kaydettiği ender </a:t>
            </a:r>
            <a:r>
              <a:rPr lang="tr-TR" sz="2200" dirty="0" smtClean="0"/>
              <a:t>siyasi teşkilatlardan biri </a:t>
            </a:r>
            <a:r>
              <a:rPr lang="tr-TR" sz="2200" dirty="0"/>
              <a:t>haline geldi.</a:t>
            </a:r>
            <a:endParaRPr lang="tr-TR" sz="2200" b="1" dirty="0"/>
          </a:p>
        </p:txBody>
      </p:sp>
      <p:sp>
        <p:nvSpPr>
          <p:cNvPr id="4" name="Slide Number Placeholder 3"/>
          <p:cNvSpPr>
            <a:spLocks noGrp="1"/>
          </p:cNvSpPr>
          <p:nvPr>
            <p:ph type="sldNum" sz="quarter" idx="13"/>
          </p:nvPr>
        </p:nvSpPr>
        <p:spPr/>
        <p:txBody>
          <a:bodyPr/>
          <a:lstStyle/>
          <a:p>
            <a:fld id="{8E6AA186-9BDC-43F2-8CB7-BFB6CE2B9968}" type="slidenum">
              <a:rPr lang="tr-TR" smtClean="0"/>
              <a:pPr/>
              <a:t>2</a:t>
            </a:fld>
            <a:endParaRPr lang="tr-TR"/>
          </a:p>
        </p:txBody>
      </p:sp>
    </p:spTree>
    <p:extLst>
      <p:ext uri="{BB962C8B-B14F-4D97-AF65-F5344CB8AC3E}">
        <p14:creationId xmlns:p14="http://schemas.microsoft.com/office/powerpoint/2010/main" val="81797273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4"/>
          </p:nvPr>
        </p:nvSpPr>
        <p:spPr>
          <a:xfrm>
            <a:off x="180000" y="1252026"/>
            <a:ext cx="8805998" cy="5134706"/>
          </a:xfrm>
        </p:spPr>
        <p:txBody>
          <a:bodyPr>
            <a:normAutofit/>
          </a:bodyPr>
          <a:lstStyle/>
          <a:p>
            <a:pPr marL="342900" indent="-342900">
              <a:buFont typeface="Arial" panose="020B0604020202020204" pitchFamily="34" charset="0"/>
              <a:buChar char="•"/>
            </a:pPr>
            <a:r>
              <a:rPr lang="tr-TR" dirty="0">
                <a:solidFill>
                  <a:schemeClr val="tx1"/>
                </a:solidFill>
              </a:rPr>
              <a:t>III. Selim dönemine kadar Avrupa devletleri ile ilişkiler, bu devletlerin İstanbul’daki elçileri aracılığıyla sürdürülmekteydi. </a:t>
            </a:r>
            <a:endParaRPr lang="tr-TR" dirty="0" smtClean="0">
              <a:solidFill>
                <a:schemeClr val="tx1"/>
              </a:solidFill>
            </a:endParaRPr>
          </a:p>
          <a:p>
            <a:pPr marL="342900" indent="-342900">
              <a:buFont typeface="Arial" panose="020B0604020202020204" pitchFamily="34" charset="0"/>
              <a:buChar char="•"/>
            </a:pPr>
            <a:r>
              <a:rPr lang="tr-TR" dirty="0">
                <a:solidFill>
                  <a:schemeClr val="tx1"/>
                </a:solidFill>
              </a:rPr>
              <a:t>Bu uygulamaya son verildi. </a:t>
            </a:r>
            <a:endParaRPr lang="tr-TR" dirty="0" smtClean="0">
              <a:solidFill>
                <a:schemeClr val="tx1"/>
              </a:solidFill>
            </a:endParaRPr>
          </a:p>
          <a:p>
            <a:pPr marL="342900" indent="-342900">
              <a:buFont typeface="Arial" panose="020B0604020202020204" pitchFamily="34" charset="0"/>
              <a:buChar char="•"/>
            </a:pPr>
            <a:r>
              <a:rPr lang="tr-TR" dirty="0">
                <a:solidFill>
                  <a:schemeClr val="tx1"/>
                </a:solidFill>
              </a:rPr>
              <a:t>Devletin yabancı devletlerin merkezlerinde temsil edilmesi, Avrupa ülkeleriyle olan ilişkiler hakkında doğrudan ve daha güvenilir bilgi sahibi olması için bu ülkelerde daimi elçiliklerin açılması kararlaştırıldı. </a:t>
            </a:r>
            <a:endParaRPr lang="tr-TR" dirty="0" smtClean="0">
              <a:solidFill>
                <a:schemeClr val="tx1"/>
              </a:solidFill>
            </a:endParaRPr>
          </a:p>
          <a:p>
            <a:pPr marL="342900" indent="-342900">
              <a:buFont typeface="Arial" panose="020B0604020202020204" pitchFamily="34" charset="0"/>
              <a:buChar char="•"/>
            </a:pPr>
            <a:r>
              <a:rPr lang="tr-TR" dirty="0">
                <a:solidFill>
                  <a:schemeClr val="tx1"/>
                </a:solidFill>
              </a:rPr>
              <a:t>Bu amaçla </a:t>
            </a:r>
            <a:r>
              <a:rPr lang="tr-TR" b="1" dirty="0">
                <a:solidFill>
                  <a:schemeClr val="tx1"/>
                </a:solidFill>
              </a:rPr>
              <a:t>Londra</a:t>
            </a:r>
            <a:r>
              <a:rPr lang="tr-TR" dirty="0">
                <a:solidFill>
                  <a:schemeClr val="tx1"/>
                </a:solidFill>
              </a:rPr>
              <a:t> (1793), </a:t>
            </a:r>
            <a:r>
              <a:rPr lang="tr-TR" b="1" dirty="0">
                <a:solidFill>
                  <a:schemeClr val="tx1"/>
                </a:solidFill>
              </a:rPr>
              <a:t>Paris</a:t>
            </a:r>
            <a:r>
              <a:rPr lang="tr-TR" dirty="0">
                <a:solidFill>
                  <a:schemeClr val="tx1"/>
                </a:solidFill>
              </a:rPr>
              <a:t> (1797), </a:t>
            </a:r>
            <a:r>
              <a:rPr lang="tr-TR" b="1" dirty="0">
                <a:solidFill>
                  <a:schemeClr val="tx1"/>
                </a:solidFill>
              </a:rPr>
              <a:t>Viyana </a:t>
            </a:r>
            <a:r>
              <a:rPr lang="tr-TR" dirty="0">
                <a:solidFill>
                  <a:schemeClr val="tx1"/>
                </a:solidFill>
              </a:rPr>
              <a:t>(1797) ve </a:t>
            </a:r>
            <a:r>
              <a:rPr lang="tr-TR" b="1" dirty="0">
                <a:solidFill>
                  <a:schemeClr val="tx1"/>
                </a:solidFill>
              </a:rPr>
              <a:t>Berlin</a:t>
            </a:r>
            <a:r>
              <a:rPr lang="tr-TR" dirty="0">
                <a:solidFill>
                  <a:schemeClr val="tx1"/>
                </a:solidFill>
              </a:rPr>
              <a:t>’e (1797) birer daimi elçi gönderildi. Bu elçilikler zaman içinde Osmanlı’nın Avrupa’ya açılan penceresi oldular. </a:t>
            </a:r>
          </a:p>
          <a:p>
            <a:pPr marL="342900" indent="-342900">
              <a:buFont typeface="Arial" panose="020B0604020202020204" pitchFamily="34" charset="0"/>
              <a:buChar char="•"/>
            </a:pPr>
            <a:endParaRPr lang="tr-TR" dirty="0" smtClean="0">
              <a:solidFill>
                <a:schemeClr val="tx1"/>
              </a:solidFill>
            </a:endParaRPr>
          </a:p>
        </p:txBody>
      </p:sp>
      <p:sp>
        <p:nvSpPr>
          <p:cNvPr id="2" name="Slide Number Placeholder 1"/>
          <p:cNvSpPr>
            <a:spLocks noGrp="1"/>
          </p:cNvSpPr>
          <p:nvPr>
            <p:ph type="sldNum" sz="quarter" idx="13"/>
          </p:nvPr>
        </p:nvSpPr>
        <p:spPr/>
        <p:txBody>
          <a:bodyPr/>
          <a:lstStyle/>
          <a:p>
            <a:fld id="{8E6AA186-9BDC-43F2-8CB7-BFB6CE2B9968}" type="slidenum">
              <a:rPr lang="tr-TR" smtClean="0"/>
              <a:pPr/>
              <a:t>29</a:t>
            </a:fld>
            <a:endParaRPr lang="tr-TR" dirty="0"/>
          </a:p>
        </p:txBody>
      </p:sp>
      <p:sp>
        <p:nvSpPr>
          <p:cNvPr id="3" name="Text Placeholder 2"/>
          <p:cNvSpPr>
            <a:spLocks noGrp="1"/>
          </p:cNvSpPr>
          <p:nvPr>
            <p:ph type="body" sz="quarter" idx="15"/>
          </p:nvPr>
        </p:nvSpPr>
        <p:spPr>
          <a:xfrm>
            <a:off x="140677" y="-16857"/>
            <a:ext cx="8032652" cy="1015663"/>
          </a:xfrm>
        </p:spPr>
        <p:txBody>
          <a:bodyPr/>
          <a:lstStyle/>
          <a:p>
            <a:r>
              <a:rPr lang="tr-TR" sz="3000" b="1" dirty="0"/>
              <a:t>1.3. Osmanlı Modernleşmesinde Dönüm Noktası: </a:t>
            </a:r>
            <a:r>
              <a:rPr lang="tr-TR" sz="3000" b="1" dirty="0" smtClean="0"/>
              <a:t>Nizam-ı </a:t>
            </a:r>
            <a:r>
              <a:rPr lang="tr-TR" sz="3000" b="1" dirty="0"/>
              <a:t>Cedit Reformları</a:t>
            </a:r>
            <a:endParaRPr lang="tr-TR" sz="3000" dirty="0"/>
          </a:p>
        </p:txBody>
      </p:sp>
    </p:spTree>
    <p:extLst>
      <p:ext uri="{BB962C8B-B14F-4D97-AF65-F5344CB8AC3E}">
        <p14:creationId xmlns:p14="http://schemas.microsoft.com/office/powerpoint/2010/main" val="423555728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4"/>
          </p:nvPr>
        </p:nvSpPr>
        <p:spPr>
          <a:xfrm>
            <a:off x="180000" y="1252026"/>
            <a:ext cx="8805998" cy="5134706"/>
          </a:xfrm>
        </p:spPr>
        <p:txBody>
          <a:bodyPr>
            <a:normAutofit/>
          </a:bodyPr>
          <a:lstStyle/>
          <a:p>
            <a:pPr marL="342900" indent="-342900">
              <a:buFont typeface="Arial" panose="020B0604020202020204" pitchFamily="34" charset="0"/>
              <a:buChar char="•"/>
            </a:pPr>
            <a:r>
              <a:rPr lang="tr-TR" dirty="0">
                <a:solidFill>
                  <a:schemeClr val="tx1"/>
                </a:solidFill>
              </a:rPr>
              <a:t>Nizam-ı Cedit reform hareketi bütün iyi niyetli gayretlere rağmen istenilen başarı sağlanamadı. </a:t>
            </a:r>
            <a:endParaRPr lang="tr-TR" dirty="0" smtClean="0">
              <a:solidFill>
                <a:schemeClr val="tx1"/>
              </a:solidFill>
            </a:endParaRPr>
          </a:p>
          <a:p>
            <a:pPr marL="342900" indent="-342900">
              <a:buFont typeface="Arial" panose="020B0604020202020204" pitchFamily="34" charset="0"/>
              <a:buChar char="•"/>
            </a:pPr>
            <a:r>
              <a:rPr lang="tr-TR" dirty="0">
                <a:solidFill>
                  <a:schemeClr val="tx1"/>
                </a:solidFill>
              </a:rPr>
              <a:t>Bu başarısızlıkta reformları yürüten kadroların yetersizliği çok önemli bir etken olmuştur. </a:t>
            </a:r>
            <a:endParaRPr lang="tr-TR" dirty="0" smtClean="0">
              <a:solidFill>
                <a:schemeClr val="tx1"/>
              </a:solidFill>
            </a:endParaRPr>
          </a:p>
          <a:p>
            <a:pPr marL="342900" indent="-342900">
              <a:buFont typeface="Arial" panose="020B0604020202020204" pitchFamily="34" charset="0"/>
              <a:buChar char="•"/>
            </a:pPr>
            <a:r>
              <a:rPr lang="tr-TR" dirty="0">
                <a:solidFill>
                  <a:schemeClr val="tx1"/>
                </a:solidFill>
              </a:rPr>
              <a:t>Süreç içinde Anadolu’da olduğu gibi Rumeli’de de güçlü ve başına buyruk </a:t>
            </a:r>
            <a:r>
              <a:rPr lang="tr-TR" b="1" dirty="0">
                <a:solidFill>
                  <a:schemeClr val="tx1"/>
                </a:solidFill>
              </a:rPr>
              <a:t>ayan</a:t>
            </a:r>
            <a:r>
              <a:rPr lang="tr-TR" dirty="0">
                <a:solidFill>
                  <a:schemeClr val="tx1"/>
                </a:solidFill>
              </a:rPr>
              <a:t> ve </a:t>
            </a:r>
            <a:r>
              <a:rPr lang="tr-TR" b="1" dirty="0">
                <a:solidFill>
                  <a:schemeClr val="tx1"/>
                </a:solidFill>
              </a:rPr>
              <a:t>mütegallibe</a:t>
            </a:r>
            <a:r>
              <a:rPr lang="tr-TR" dirty="0">
                <a:solidFill>
                  <a:schemeClr val="tx1"/>
                </a:solidFill>
              </a:rPr>
              <a:t> denilen yeni bir zümrenin türemesi önlenemedi. </a:t>
            </a:r>
            <a:endParaRPr lang="tr-TR" dirty="0" smtClean="0">
              <a:solidFill>
                <a:schemeClr val="tx1"/>
              </a:solidFill>
            </a:endParaRPr>
          </a:p>
          <a:p>
            <a:pPr marL="342900" indent="-342900">
              <a:buFont typeface="Arial" panose="020B0604020202020204" pitchFamily="34" charset="0"/>
              <a:buChar char="•"/>
            </a:pPr>
            <a:r>
              <a:rPr lang="tr-TR" dirty="0">
                <a:solidFill>
                  <a:schemeClr val="tx1"/>
                </a:solidFill>
              </a:rPr>
              <a:t>Bütün bu olumsuzluklara Arabistan’da patlak verip bir anda bölgeyi kan gölüne çevirerek Kabe’yi tehdit eder hale ulaşan </a:t>
            </a:r>
            <a:r>
              <a:rPr lang="tr-TR" b="1" dirty="0">
                <a:solidFill>
                  <a:schemeClr val="tx1"/>
                </a:solidFill>
              </a:rPr>
              <a:t>Vehhabi</a:t>
            </a:r>
            <a:r>
              <a:rPr lang="tr-TR" dirty="0">
                <a:solidFill>
                  <a:schemeClr val="tx1"/>
                </a:solidFill>
              </a:rPr>
              <a:t> isyanları da eklendi. </a:t>
            </a:r>
            <a:endParaRPr lang="tr-TR" dirty="0" smtClean="0">
              <a:solidFill>
                <a:schemeClr val="tx1"/>
              </a:solidFill>
            </a:endParaRPr>
          </a:p>
          <a:p>
            <a:pPr marL="342900" indent="-342900">
              <a:buFont typeface="Arial" panose="020B0604020202020204" pitchFamily="34" charset="0"/>
              <a:buChar char="•"/>
            </a:pPr>
            <a:r>
              <a:rPr lang="tr-TR" dirty="0">
                <a:solidFill>
                  <a:schemeClr val="tx1"/>
                </a:solidFill>
              </a:rPr>
              <a:t>Fransa Osmanlı eyaleti Mısır’ı </a:t>
            </a:r>
            <a:r>
              <a:rPr lang="tr-TR" dirty="0" smtClean="0">
                <a:solidFill>
                  <a:schemeClr val="tx1"/>
                </a:solidFill>
              </a:rPr>
              <a:t>1798’de </a:t>
            </a:r>
            <a:r>
              <a:rPr lang="tr-TR" dirty="0">
                <a:solidFill>
                  <a:schemeClr val="tx1"/>
                </a:solidFill>
              </a:rPr>
              <a:t>işgal edince Avrupa ile ilişkilerde sorunlar artmaya başladı. </a:t>
            </a:r>
            <a:endParaRPr lang="tr-TR" dirty="0" smtClean="0">
              <a:solidFill>
                <a:schemeClr val="tx1"/>
              </a:solidFill>
            </a:endParaRPr>
          </a:p>
        </p:txBody>
      </p:sp>
      <p:sp>
        <p:nvSpPr>
          <p:cNvPr id="2" name="Slide Number Placeholder 1"/>
          <p:cNvSpPr>
            <a:spLocks noGrp="1"/>
          </p:cNvSpPr>
          <p:nvPr>
            <p:ph type="sldNum" sz="quarter" idx="13"/>
          </p:nvPr>
        </p:nvSpPr>
        <p:spPr/>
        <p:txBody>
          <a:bodyPr/>
          <a:lstStyle/>
          <a:p>
            <a:fld id="{8E6AA186-9BDC-43F2-8CB7-BFB6CE2B9968}" type="slidenum">
              <a:rPr lang="tr-TR" smtClean="0"/>
              <a:pPr/>
              <a:t>30</a:t>
            </a:fld>
            <a:endParaRPr lang="tr-TR" dirty="0"/>
          </a:p>
        </p:txBody>
      </p:sp>
      <p:sp>
        <p:nvSpPr>
          <p:cNvPr id="3" name="Text Placeholder 2"/>
          <p:cNvSpPr>
            <a:spLocks noGrp="1"/>
          </p:cNvSpPr>
          <p:nvPr>
            <p:ph type="body" sz="quarter" idx="15"/>
          </p:nvPr>
        </p:nvSpPr>
        <p:spPr>
          <a:xfrm>
            <a:off x="140677" y="-16857"/>
            <a:ext cx="8032652" cy="1015663"/>
          </a:xfrm>
        </p:spPr>
        <p:txBody>
          <a:bodyPr/>
          <a:lstStyle/>
          <a:p>
            <a:r>
              <a:rPr lang="tr-TR" sz="3000" b="1" dirty="0"/>
              <a:t>1.3. Osmanlı Modernleşmesinde Dönüm Noktası: </a:t>
            </a:r>
            <a:r>
              <a:rPr lang="tr-TR" sz="3000" b="1" dirty="0" smtClean="0"/>
              <a:t>Nizam-ı </a:t>
            </a:r>
            <a:r>
              <a:rPr lang="tr-TR" sz="3000" b="1" dirty="0"/>
              <a:t>Cedit Reformları</a:t>
            </a:r>
            <a:endParaRPr lang="tr-TR" sz="3000" dirty="0"/>
          </a:p>
        </p:txBody>
      </p:sp>
    </p:spTree>
    <p:extLst>
      <p:ext uri="{BB962C8B-B14F-4D97-AF65-F5344CB8AC3E}">
        <p14:creationId xmlns:p14="http://schemas.microsoft.com/office/powerpoint/2010/main" val="60255961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4"/>
          </p:nvPr>
        </p:nvSpPr>
        <p:spPr>
          <a:xfrm>
            <a:off x="180000" y="1252026"/>
            <a:ext cx="8805998" cy="5134706"/>
          </a:xfrm>
        </p:spPr>
        <p:txBody>
          <a:bodyPr>
            <a:normAutofit/>
          </a:bodyPr>
          <a:lstStyle/>
          <a:p>
            <a:pPr marL="342900" indent="-342900">
              <a:buFont typeface="Arial" panose="020B0604020202020204" pitchFamily="34" charset="0"/>
              <a:buChar char="•"/>
            </a:pPr>
            <a:r>
              <a:rPr lang="tr-TR" dirty="0">
                <a:solidFill>
                  <a:schemeClr val="tx1"/>
                </a:solidFill>
              </a:rPr>
              <a:t>Doğal olarak bütün bu olumsuzluklar içinde Nizam-ı Cedit reformlarının geleceği büyük tehlike altına girdi</a:t>
            </a:r>
            <a:r>
              <a:rPr lang="tr-TR" dirty="0" smtClean="0">
                <a:solidFill>
                  <a:schemeClr val="tx1"/>
                </a:solidFill>
              </a:rPr>
              <a:t>.</a:t>
            </a:r>
          </a:p>
          <a:p>
            <a:pPr marL="342900" indent="-342900">
              <a:buFont typeface="Arial" panose="020B0604020202020204" pitchFamily="34" charset="0"/>
              <a:buChar char="•"/>
            </a:pPr>
            <a:r>
              <a:rPr lang="tr-TR" dirty="0">
                <a:solidFill>
                  <a:schemeClr val="tx1"/>
                </a:solidFill>
              </a:rPr>
              <a:t>Nitekim yeni sistemin karşıtları </a:t>
            </a:r>
            <a:r>
              <a:rPr lang="tr-TR" b="1" dirty="0">
                <a:solidFill>
                  <a:schemeClr val="tx1"/>
                </a:solidFill>
              </a:rPr>
              <a:t>Kabakçı Mustafa</a:t>
            </a:r>
            <a:r>
              <a:rPr lang="tr-TR" dirty="0">
                <a:solidFill>
                  <a:schemeClr val="tx1"/>
                </a:solidFill>
              </a:rPr>
              <a:t> önderliğinde Mayıs 1807’de isyan ederek önce reform programını, sonra da III. Selim’i ortadan kaldırdılar.</a:t>
            </a:r>
          </a:p>
          <a:p>
            <a:pPr marL="342900" indent="-342900">
              <a:buFont typeface="Arial" panose="020B0604020202020204" pitchFamily="34" charset="0"/>
              <a:buChar char="•"/>
            </a:pPr>
            <a:r>
              <a:rPr lang="tr-TR" dirty="0">
                <a:solidFill>
                  <a:schemeClr val="tx1"/>
                </a:solidFill>
              </a:rPr>
              <a:t>Nizam-ı Cedit süreci kuşkusuz Türk modernleşme tarihinin önemli safhalarından biridir. </a:t>
            </a:r>
            <a:endParaRPr lang="tr-TR" dirty="0" smtClean="0">
              <a:solidFill>
                <a:schemeClr val="tx1"/>
              </a:solidFill>
            </a:endParaRPr>
          </a:p>
          <a:p>
            <a:pPr marL="342900" indent="-342900">
              <a:buFont typeface="Arial" panose="020B0604020202020204" pitchFamily="34" charset="0"/>
              <a:buChar char="•"/>
            </a:pPr>
            <a:r>
              <a:rPr lang="tr-TR" dirty="0" smtClean="0">
                <a:solidFill>
                  <a:schemeClr val="tx1"/>
                </a:solidFill>
              </a:rPr>
              <a:t>Başarısızlığa </a:t>
            </a:r>
            <a:r>
              <a:rPr lang="tr-TR" dirty="0">
                <a:solidFill>
                  <a:schemeClr val="tx1"/>
                </a:solidFill>
              </a:rPr>
              <a:t>rağmen III. Selim’in başlattığı reform iradesi kendisinden sonra devam edecektir. </a:t>
            </a:r>
            <a:endParaRPr lang="tr-TR" dirty="0" smtClean="0">
              <a:solidFill>
                <a:schemeClr val="tx1"/>
              </a:solidFill>
            </a:endParaRPr>
          </a:p>
          <a:p>
            <a:pPr marL="342900" indent="-342900">
              <a:buFont typeface="Arial" panose="020B0604020202020204" pitchFamily="34" charset="0"/>
              <a:buChar char="•"/>
            </a:pPr>
            <a:r>
              <a:rPr lang="tr-TR" dirty="0">
                <a:solidFill>
                  <a:schemeClr val="tx1"/>
                </a:solidFill>
              </a:rPr>
              <a:t>Nizamı Cedit programının başarısını sınırlayan etkenlerin başında fonksiyonlarını yitirmiş eski kurumların ortadan kaldırmasına cesaret edilememesidir.</a:t>
            </a:r>
            <a:endParaRPr lang="tr-TR" dirty="0" smtClean="0">
              <a:solidFill>
                <a:schemeClr val="tx1"/>
              </a:solidFill>
            </a:endParaRPr>
          </a:p>
        </p:txBody>
      </p:sp>
      <p:sp>
        <p:nvSpPr>
          <p:cNvPr id="2" name="Slide Number Placeholder 1"/>
          <p:cNvSpPr>
            <a:spLocks noGrp="1"/>
          </p:cNvSpPr>
          <p:nvPr>
            <p:ph type="sldNum" sz="quarter" idx="13"/>
          </p:nvPr>
        </p:nvSpPr>
        <p:spPr/>
        <p:txBody>
          <a:bodyPr/>
          <a:lstStyle/>
          <a:p>
            <a:fld id="{8E6AA186-9BDC-43F2-8CB7-BFB6CE2B9968}" type="slidenum">
              <a:rPr lang="tr-TR" smtClean="0"/>
              <a:pPr/>
              <a:t>31</a:t>
            </a:fld>
            <a:endParaRPr lang="tr-TR" dirty="0"/>
          </a:p>
        </p:txBody>
      </p:sp>
      <p:sp>
        <p:nvSpPr>
          <p:cNvPr id="3" name="Text Placeholder 2"/>
          <p:cNvSpPr>
            <a:spLocks noGrp="1"/>
          </p:cNvSpPr>
          <p:nvPr>
            <p:ph type="body" sz="quarter" idx="15"/>
          </p:nvPr>
        </p:nvSpPr>
        <p:spPr>
          <a:xfrm>
            <a:off x="140677" y="-16857"/>
            <a:ext cx="8032652" cy="1015663"/>
          </a:xfrm>
        </p:spPr>
        <p:txBody>
          <a:bodyPr/>
          <a:lstStyle/>
          <a:p>
            <a:r>
              <a:rPr lang="tr-TR" sz="3000" b="1" dirty="0"/>
              <a:t>1.3. Osmanlı Modernleşmesinde Dönüm Noktası: </a:t>
            </a:r>
            <a:r>
              <a:rPr lang="tr-TR" sz="3000" b="1" dirty="0" smtClean="0"/>
              <a:t>Nizam-ı </a:t>
            </a:r>
            <a:r>
              <a:rPr lang="tr-TR" sz="3000" b="1" dirty="0"/>
              <a:t>Cedit Reformları</a:t>
            </a:r>
            <a:endParaRPr lang="tr-TR" sz="3000" dirty="0"/>
          </a:p>
        </p:txBody>
      </p:sp>
    </p:spTree>
    <p:extLst>
      <p:ext uri="{BB962C8B-B14F-4D97-AF65-F5344CB8AC3E}">
        <p14:creationId xmlns:p14="http://schemas.microsoft.com/office/powerpoint/2010/main" val="94660247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4"/>
          </p:nvPr>
        </p:nvSpPr>
        <p:spPr>
          <a:xfrm>
            <a:off x="180000" y="1252026"/>
            <a:ext cx="8805998" cy="5134706"/>
          </a:xfrm>
        </p:spPr>
        <p:txBody>
          <a:bodyPr>
            <a:normAutofit/>
          </a:bodyPr>
          <a:lstStyle/>
          <a:p>
            <a:pPr marL="342900" indent="-342900">
              <a:buFont typeface="Arial" panose="020B0604020202020204" pitchFamily="34" charset="0"/>
              <a:buChar char="•"/>
            </a:pPr>
            <a:r>
              <a:rPr lang="tr-TR" dirty="0">
                <a:solidFill>
                  <a:schemeClr val="tx1"/>
                </a:solidFill>
              </a:rPr>
              <a:t>Osmanlı başkentindeki büyük kaos reform taraftarlarının </a:t>
            </a:r>
            <a:r>
              <a:rPr lang="tr-TR" b="1" dirty="0">
                <a:solidFill>
                  <a:schemeClr val="tx1"/>
                </a:solidFill>
              </a:rPr>
              <a:t>Sultan II. Mahmut</a:t>
            </a:r>
            <a:r>
              <a:rPr lang="tr-TR" dirty="0">
                <a:solidFill>
                  <a:schemeClr val="tx1"/>
                </a:solidFill>
              </a:rPr>
              <a:t> (1808-1839)’u tahta geçirmeleriyle son buldu. </a:t>
            </a:r>
            <a:endParaRPr lang="tr-TR" dirty="0" smtClean="0">
              <a:solidFill>
                <a:schemeClr val="tx1"/>
              </a:solidFill>
            </a:endParaRPr>
          </a:p>
          <a:p>
            <a:pPr marL="342900" indent="-342900">
              <a:buFont typeface="Arial" panose="020B0604020202020204" pitchFamily="34" charset="0"/>
              <a:buChar char="•"/>
            </a:pPr>
            <a:r>
              <a:rPr lang="tr-TR" dirty="0">
                <a:solidFill>
                  <a:schemeClr val="tx1"/>
                </a:solidFill>
              </a:rPr>
              <a:t>Sultan Mahmut ilk olarak merkezi otoritenin sağlanmasına çalıştı</a:t>
            </a:r>
            <a:r>
              <a:rPr lang="tr-TR" dirty="0" smtClean="0">
                <a:solidFill>
                  <a:schemeClr val="tx1"/>
                </a:solidFill>
              </a:rPr>
              <a:t>.</a:t>
            </a:r>
          </a:p>
          <a:p>
            <a:pPr marL="342900" indent="-342900">
              <a:buFont typeface="Arial" panose="020B0604020202020204" pitchFamily="34" charset="0"/>
              <a:buChar char="•"/>
            </a:pPr>
            <a:r>
              <a:rPr lang="tr-TR" dirty="0">
                <a:solidFill>
                  <a:schemeClr val="tx1"/>
                </a:solidFill>
              </a:rPr>
              <a:t>Sadrazamlığa getirdiği Nizam-ı Cedit destekçisi ayanlardan Rusçuklu </a:t>
            </a:r>
            <a:r>
              <a:rPr lang="tr-TR" b="1" dirty="0">
                <a:solidFill>
                  <a:schemeClr val="tx1"/>
                </a:solidFill>
              </a:rPr>
              <a:t>Alemdar Mustafa Paşa</a:t>
            </a:r>
            <a:r>
              <a:rPr lang="tr-TR" dirty="0">
                <a:solidFill>
                  <a:schemeClr val="tx1"/>
                </a:solidFill>
              </a:rPr>
              <a:t>’nın girişimi ile merkezî iktidarı zayıflatan ayanları kontrol altına alınmaya çalıştı. </a:t>
            </a:r>
            <a:endParaRPr lang="tr-TR" dirty="0" smtClean="0">
              <a:solidFill>
                <a:schemeClr val="tx1"/>
              </a:solidFill>
            </a:endParaRPr>
          </a:p>
          <a:p>
            <a:pPr marL="342900" indent="-342900">
              <a:buFont typeface="Arial" panose="020B0604020202020204" pitchFamily="34" charset="0"/>
              <a:buChar char="•"/>
            </a:pPr>
            <a:r>
              <a:rPr lang="tr-TR" dirty="0">
                <a:solidFill>
                  <a:schemeClr val="tx1"/>
                </a:solidFill>
              </a:rPr>
              <a:t>Bu maksatla ayanlar İstanbul’a davet edildi. Varılan mutabakat neticesinde 7 Ekim 1808’de ayanlar ile Saray arasında </a:t>
            </a:r>
            <a:r>
              <a:rPr lang="tr-TR" b="1" i="1" dirty="0">
                <a:solidFill>
                  <a:schemeClr val="tx1"/>
                </a:solidFill>
              </a:rPr>
              <a:t>Sened-i İttifak</a:t>
            </a:r>
            <a:r>
              <a:rPr lang="tr-TR" dirty="0">
                <a:solidFill>
                  <a:schemeClr val="tx1"/>
                </a:solidFill>
              </a:rPr>
              <a:t> belgesi oluşturuldu. </a:t>
            </a:r>
            <a:endParaRPr lang="tr-TR" dirty="0" smtClean="0">
              <a:solidFill>
                <a:schemeClr val="tx1"/>
              </a:solidFill>
            </a:endParaRPr>
          </a:p>
          <a:p>
            <a:pPr marL="342900" indent="-342900">
              <a:buFont typeface="Arial" panose="020B0604020202020204" pitchFamily="34" charset="0"/>
              <a:buChar char="•"/>
            </a:pPr>
            <a:r>
              <a:rPr lang="tr-TR" dirty="0">
                <a:solidFill>
                  <a:schemeClr val="tx1"/>
                </a:solidFill>
              </a:rPr>
              <a:t>Bu senetle ayanlar Padişaha sadakatlerini ilan ederken devlet de bunları koruma sözü vermekteydi. </a:t>
            </a:r>
          </a:p>
          <a:p>
            <a:pPr marL="342900" indent="-342900">
              <a:buFont typeface="Arial" panose="020B0604020202020204" pitchFamily="34" charset="0"/>
              <a:buChar char="•"/>
            </a:pPr>
            <a:endParaRPr lang="tr-TR" dirty="0" smtClean="0">
              <a:solidFill>
                <a:schemeClr val="tx1"/>
              </a:solidFill>
            </a:endParaRPr>
          </a:p>
        </p:txBody>
      </p:sp>
      <p:sp>
        <p:nvSpPr>
          <p:cNvPr id="2" name="Slide Number Placeholder 1"/>
          <p:cNvSpPr>
            <a:spLocks noGrp="1"/>
          </p:cNvSpPr>
          <p:nvPr>
            <p:ph type="sldNum" sz="quarter" idx="13"/>
          </p:nvPr>
        </p:nvSpPr>
        <p:spPr/>
        <p:txBody>
          <a:bodyPr/>
          <a:lstStyle/>
          <a:p>
            <a:fld id="{8E6AA186-9BDC-43F2-8CB7-BFB6CE2B9968}" type="slidenum">
              <a:rPr lang="tr-TR" smtClean="0"/>
              <a:pPr/>
              <a:t>32</a:t>
            </a:fld>
            <a:endParaRPr lang="tr-TR" dirty="0"/>
          </a:p>
        </p:txBody>
      </p:sp>
      <p:sp>
        <p:nvSpPr>
          <p:cNvPr id="3" name="Text Placeholder 2"/>
          <p:cNvSpPr>
            <a:spLocks noGrp="1"/>
          </p:cNvSpPr>
          <p:nvPr>
            <p:ph type="body" sz="quarter" idx="15"/>
          </p:nvPr>
        </p:nvSpPr>
        <p:spPr>
          <a:xfrm>
            <a:off x="1" y="0"/>
            <a:ext cx="7849772" cy="998805"/>
          </a:xfrm>
        </p:spPr>
        <p:txBody>
          <a:bodyPr/>
          <a:lstStyle/>
          <a:p>
            <a:r>
              <a:rPr lang="tr-TR" b="1" dirty="0"/>
              <a:t>1.4. Sultan II. Mahmut Dönemi Reformları </a:t>
            </a:r>
            <a:endParaRPr lang="tr-TR" dirty="0"/>
          </a:p>
        </p:txBody>
      </p:sp>
    </p:spTree>
    <p:extLst>
      <p:ext uri="{BB962C8B-B14F-4D97-AF65-F5344CB8AC3E}">
        <p14:creationId xmlns:p14="http://schemas.microsoft.com/office/powerpoint/2010/main" val="252361156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5205046" y="1090800"/>
            <a:ext cx="3771716" cy="5105034"/>
          </a:xfrm>
        </p:spPr>
        <p:txBody>
          <a:bodyPr/>
          <a:lstStyle/>
          <a:p>
            <a:r>
              <a:rPr lang="tr-TR" dirty="0" smtClean="0">
                <a:solidFill>
                  <a:schemeClr val="tx1"/>
                </a:solidFill>
              </a:rPr>
              <a:t>Sultan II Mahmut,</a:t>
            </a:r>
          </a:p>
          <a:p>
            <a:r>
              <a:rPr lang="tr-TR" dirty="0" smtClean="0">
                <a:solidFill>
                  <a:schemeClr val="tx1"/>
                </a:solidFill>
              </a:rPr>
              <a:t>önemli Batı tarzı reformlara imza atmasına rağmen, anlayış </a:t>
            </a:r>
            <a:r>
              <a:rPr lang="tr-TR" dirty="0">
                <a:solidFill>
                  <a:schemeClr val="tx1"/>
                </a:solidFill>
              </a:rPr>
              <a:t>olarak sıkı sıkıya Doğu kültürüne </a:t>
            </a:r>
            <a:r>
              <a:rPr lang="tr-TR" dirty="0" smtClean="0">
                <a:solidFill>
                  <a:schemeClr val="tx1"/>
                </a:solidFill>
              </a:rPr>
              <a:t>bağlıdır.   </a:t>
            </a:r>
            <a:endParaRPr lang="tr-TR" dirty="0">
              <a:solidFill>
                <a:schemeClr val="tx1"/>
              </a:solidFill>
            </a:endParaRPr>
          </a:p>
        </p:txBody>
      </p:sp>
      <p:sp>
        <p:nvSpPr>
          <p:cNvPr id="8" name="Text Placeholder 7"/>
          <p:cNvSpPr>
            <a:spLocks noGrp="1"/>
          </p:cNvSpPr>
          <p:nvPr>
            <p:ph type="body" sz="quarter" idx="15"/>
          </p:nvPr>
        </p:nvSpPr>
        <p:spPr>
          <a:xfrm>
            <a:off x="179387" y="5401994"/>
            <a:ext cx="5630570" cy="835156"/>
          </a:xfrm>
        </p:spPr>
        <p:txBody>
          <a:bodyPr/>
          <a:lstStyle/>
          <a:p>
            <a:r>
              <a:rPr lang="tr-TR" dirty="0">
                <a:solidFill>
                  <a:schemeClr val="tx1"/>
                </a:solidFill>
              </a:rPr>
              <a:t>Resim 3: Sultan II. Mahmut (</a:t>
            </a:r>
            <a:r>
              <a:rPr lang="tr-TR" i="1" dirty="0" err="1">
                <a:solidFill>
                  <a:schemeClr val="tx1"/>
                </a:solidFill>
              </a:rPr>
              <a:t>Örenç</a:t>
            </a:r>
            <a:r>
              <a:rPr lang="tr-TR" i="1" dirty="0">
                <a:solidFill>
                  <a:schemeClr val="tx1"/>
                </a:solidFill>
              </a:rPr>
              <a:t> /(2012), s. 70</a:t>
            </a:r>
            <a:r>
              <a:rPr lang="tr-TR" dirty="0" smtClean="0">
                <a:solidFill>
                  <a:schemeClr val="tx1"/>
                </a:solidFill>
              </a:rPr>
              <a:t>)</a:t>
            </a:r>
            <a:endParaRPr lang="tr-TR" b="1" dirty="0">
              <a:solidFill>
                <a:schemeClr val="tx1"/>
              </a:solidFill>
            </a:endParaRPr>
          </a:p>
        </p:txBody>
      </p:sp>
      <p:sp>
        <p:nvSpPr>
          <p:cNvPr id="3" name="Slide Number Placeholder 2"/>
          <p:cNvSpPr>
            <a:spLocks noGrp="1"/>
          </p:cNvSpPr>
          <p:nvPr>
            <p:ph type="sldNum" sz="quarter" idx="13"/>
          </p:nvPr>
        </p:nvSpPr>
        <p:spPr/>
        <p:txBody>
          <a:bodyPr/>
          <a:lstStyle/>
          <a:p>
            <a:fld id="{8E6AA186-9BDC-43F2-8CB7-BFB6CE2B9968}" type="slidenum">
              <a:rPr lang="tr-TR" smtClean="0"/>
              <a:pPr/>
              <a:t>33</a:t>
            </a:fld>
            <a:endParaRPr lang="tr-TR"/>
          </a:p>
        </p:txBody>
      </p:sp>
      <p:sp>
        <p:nvSpPr>
          <p:cNvPr id="9" name="Text Placeholder 8"/>
          <p:cNvSpPr>
            <a:spLocks noGrp="1"/>
          </p:cNvSpPr>
          <p:nvPr>
            <p:ph type="body" sz="quarter" idx="16"/>
          </p:nvPr>
        </p:nvSpPr>
        <p:spPr/>
        <p:txBody>
          <a:bodyPr/>
          <a:lstStyle/>
          <a:p>
            <a:endParaRPr lang="tr-TR"/>
          </a:p>
        </p:txBody>
      </p:sp>
      <p:pic>
        <p:nvPicPr>
          <p:cNvPr id="11" name="Resim Yer Tutucusu 10" descr="DSC09135"/>
          <p:cNvPicPr>
            <a:picLocks noGrp="1"/>
          </p:cNvPicPr>
          <p:nvPr>
            <p:ph type="pic" sz="quarter" idx="14"/>
          </p:nvPr>
        </p:nvPicPr>
        <p:blipFill>
          <a:blip r:embed="rId2" cstate="email">
            <a:extLst>
              <a:ext uri="{28A0092B-C50C-407E-A947-70E740481C1C}">
                <a14:useLocalDpi xmlns:a14="http://schemas.microsoft.com/office/drawing/2010/main" val="0"/>
              </a:ext>
            </a:extLst>
          </a:blip>
          <a:srcRect t="20324" b="20324"/>
          <a:stretch>
            <a:fillRect/>
          </a:stretch>
        </p:blipFill>
        <p:spPr bwMode="auto">
          <a:xfrm>
            <a:off x="390402" y="1111345"/>
            <a:ext cx="3632957" cy="3953023"/>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14409314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4"/>
          </p:nvPr>
        </p:nvSpPr>
        <p:spPr>
          <a:xfrm>
            <a:off x="180000" y="1252026"/>
            <a:ext cx="8805998" cy="5134706"/>
          </a:xfrm>
        </p:spPr>
        <p:txBody>
          <a:bodyPr>
            <a:normAutofit lnSpcReduction="10000"/>
          </a:bodyPr>
          <a:lstStyle/>
          <a:p>
            <a:pPr marL="342900" indent="-342900">
              <a:buFont typeface="Arial" panose="020B0604020202020204" pitchFamily="34" charset="0"/>
              <a:buChar char="•"/>
            </a:pPr>
            <a:r>
              <a:rPr lang="tr-TR" dirty="0">
                <a:solidFill>
                  <a:schemeClr val="tx1"/>
                </a:solidFill>
              </a:rPr>
              <a:t>Sultan bir taraftan da askeri yenilikleri sürdürmek istiyordu. </a:t>
            </a:r>
            <a:endParaRPr lang="tr-TR" dirty="0" smtClean="0">
              <a:solidFill>
                <a:schemeClr val="tx1"/>
              </a:solidFill>
            </a:endParaRPr>
          </a:p>
          <a:p>
            <a:pPr marL="342900" indent="-342900">
              <a:buFont typeface="Arial" panose="020B0604020202020204" pitchFamily="34" charset="0"/>
              <a:buChar char="•"/>
            </a:pPr>
            <a:r>
              <a:rPr lang="tr-TR" dirty="0" smtClean="0">
                <a:solidFill>
                  <a:schemeClr val="tx1"/>
                </a:solidFill>
              </a:rPr>
              <a:t>Bu </a:t>
            </a:r>
            <a:r>
              <a:rPr lang="tr-TR" dirty="0">
                <a:solidFill>
                  <a:schemeClr val="tx1"/>
                </a:solidFill>
              </a:rPr>
              <a:t>amaçla 14 Ekim 1808’de </a:t>
            </a:r>
            <a:r>
              <a:rPr lang="tr-TR" b="1" dirty="0">
                <a:solidFill>
                  <a:schemeClr val="tx1"/>
                </a:solidFill>
              </a:rPr>
              <a:t>Sekban-ı Cedit Ocağı</a:t>
            </a:r>
            <a:r>
              <a:rPr lang="tr-TR" dirty="0">
                <a:solidFill>
                  <a:schemeClr val="tx1"/>
                </a:solidFill>
              </a:rPr>
              <a:t>’nı kurarak modern talim zorunluluğu getirdi. </a:t>
            </a:r>
            <a:endParaRPr lang="tr-TR" dirty="0" smtClean="0">
              <a:solidFill>
                <a:schemeClr val="tx1"/>
              </a:solidFill>
            </a:endParaRPr>
          </a:p>
          <a:p>
            <a:pPr marL="342900" indent="-342900">
              <a:buFont typeface="Arial" panose="020B0604020202020204" pitchFamily="34" charset="0"/>
              <a:buChar char="•"/>
            </a:pPr>
            <a:r>
              <a:rPr lang="tr-TR" dirty="0">
                <a:solidFill>
                  <a:schemeClr val="tx1"/>
                </a:solidFill>
              </a:rPr>
              <a:t>Ancak Yeniçeriler tekrar ayaklanıp Sadrazamı öldürdüler; Sekbân-ı Cedit askerini </a:t>
            </a:r>
            <a:r>
              <a:rPr lang="tr-TR" dirty="0" smtClean="0">
                <a:solidFill>
                  <a:schemeClr val="tx1"/>
                </a:solidFill>
              </a:rPr>
              <a:t>dağıttılar. </a:t>
            </a:r>
          </a:p>
          <a:p>
            <a:pPr marL="342900" indent="-342900">
              <a:buFont typeface="Arial" panose="020B0604020202020204" pitchFamily="34" charset="0"/>
              <a:buChar char="•"/>
            </a:pPr>
            <a:r>
              <a:rPr lang="tr-TR" dirty="0" smtClean="0">
                <a:solidFill>
                  <a:schemeClr val="tx1"/>
                </a:solidFill>
              </a:rPr>
              <a:t>Devlet </a:t>
            </a:r>
            <a:r>
              <a:rPr lang="tr-TR" dirty="0">
                <a:solidFill>
                  <a:schemeClr val="tx1"/>
                </a:solidFill>
              </a:rPr>
              <a:t>idarecileri Yeniçeri Ocağı kaldırılmadan köklü reformların yapılamayacağını anlamışlardı. </a:t>
            </a:r>
            <a:endParaRPr lang="tr-TR" dirty="0" smtClean="0">
              <a:solidFill>
                <a:schemeClr val="tx1"/>
              </a:solidFill>
            </a:endParaRPr>
          </a:p>
          <a:p>
            <a:pPr marL="342900" indent="-342900">
              <a:buFont typeface="Arial" panose="020B0604020202020204" pitchFamily="34" charset="0"/>
              <a:buChar char="•"/>
            </a:pPr>
            <a:r>
              <a:rPr lang="tr-TR" dirty="0">
                <a:solidFill>
                  <a:schemeClr val="tx1"/>
                </a:solidFill>
              </a:rPr>
              <a:t>Beklenen fırsat 15 Haziran 1826’daki son Yeniçeri isyanı ile geldi. </a:t>
            </a:r>
            <a:endParaRPr lang="tr-TR" dirty="0" smtClean="0">
              <a:solidFill>
                <a:schemeClr val="tx1"/>
              </a:solidFill>
            </a:endParaRPr>
          </a:p>
          <a:p>
            <a:pPr marL="342900" indent="-342900">
              <a:buFont typeface="Arial" panose="020B0604020202020204" pitchFamily="34" charset="0"/>
              <a:buChar char="•"/>
            </a:pPr>
            <a:r>
              <a:rPr lang="tr-TR" dirty="0">
                <a:solidFill>
                  <a:schemeClr val="tx1"/>
                </a:solidFill>
              </a:rPr>
              <a:t>Ocağın 17 Haziran 1826’da kaldırılması Osmanlı tarihinde </a:t>
            </a:r>
            <a:r>
              <a:rPr lang="tr-TR" b="1" dirty="0">
                <a:solidFill>
                  <a:schemeClr val="tx1"/>
                </a:solidFill>
              </a:rPr>
              <a:t>Vaka-i Hayriye</a:t>
            </a:r>
            <a:r>
              <a:rPr lang="tr-TR" dirty="0">
                <a:solidFill>
                  <a:schemeClr val="tx1"/>
                </a:solidFill>
              </a:rPr>
              <a:t> (hayırlı olay) olarak </a:t>
            </a:r>
            <a:r>
              <a:rPr lang="tr-TR" dirty="0" smtClean="0">
                <a:solidFill>
                  <a:schemeClr val="tx1"/>
                </a:solidFill>
              </a:rPr>
              <a:t>adlandırılmıştır.</a:t>
            </a:r>
          </a:p>
          <a:p>
            <a:pPr marL="342900" indent="-342900">
              <a:buFont typeface="Arial" panose="020B0604020202020204" pitchFamily="34" charset="0"/>
              <a:buChar char="•"/>
            </a:pPr>
            <a:r>
              <a:rPr lang="tr-TR" dirty="0">
                <a:solidFill>
                  <a:schemeClr val="tx1"/>
                </a:solidFill>
              </a:rPr>
              <a:t>Yeniçeriler tarih sahnesinden çekilince kısa sürede Avrupa usullerine uygun </a:t>
            </a:r>
            <a:r>
              <a:rPr lang="tr-TR" b="1" dirty="0">
                <a:solidFill>
                  <a:schemeClr val="tx1"/>
                </a:solidFill>
              </a:rPr>
              <a:t>Asakir-i Mansure-i Muhammediye</a:t>
            </a:r>
            <a:r>
              <a:rPr lang="tr-TR" dirty="0">
                <a:solidFill>
                  <a:schemeClr val="tx1"/>
                </a:solidFill>
              </a:rPr>
              <a:t> adı verilen ordu kuruldu. </a:t>
            </a:r>
          </a:p>
          <a:p>
            <a:endParaRPr lang="tr-TR" dirty="0" smtClean="0">
              <a:solidFill>
                <a:schemeClr val="tx1"/>
              </a:solidFill>
            </a:endParaRPr>
          </a:p>
          <a:p>
            <a:endParaRPr lang="tr-TR" dirty="0" smtClean="0">
              <a:solidFill>
                <a:schemeClr val="tx1"/>
              </a:solidFill>
            </a:endParaRPr>
          </a:p>
        </p:txBody>
      </p:sp>
      <p:sp>
        <p:nvSpPr>
          <p:cNvPr id="2" name="Slide Number Placeholder 1"/>
          <p:cNvSpPr>
            <a:spLocks noGrp="1"/>
          </p:cNvSpPr>
          <p:nvPr>
            <p:ph type="sldNum" sz="quarter" idx="13"/>
          </p:nvPr>
        </p:nvSpPr>
        <p:spPr/>
        <p:txBody>
          <a:bodyPr/>
          <a:lstStyle/>
          <a:p>
            <a:fld id="{8E6AA186-9BDC-43F2-8CB7-BFB6CE2B9968}" type="slidenum">
              <a:rPr lang="tr-TR" smtClean="0"/>
              <a:pPr/>
              <a:t>34</a:t>
            </a:fld>
            <a:endParaRPr lang="tr-TR" dirty="0"/>
          </a:p>
        </p:txBody>
      </p:sp>
      <p:sp>
        <p:nvSpPr>
          <p:cNvPr id="3" name="Text Placeholder 2"/>
          <p:cNvSpPr>
            <a:spLocks noGrp="1"/>
          </p:cNvSpPr>
          <p:nvPr>
            <p:ph type="body" sz="quarter" idx="15"/>
          </p:nvPr>
        </p:nvSpPr>
        <p:spPr>
          <a:xfrm>
            <a:off x="1" y="0"/>
            <a:ext cx="7849772" cy="998805"/>
          </a:xfrm>
        </p:spPr>
        <p:txBody>
          <a:bodyPr/>
          <a:lstStyle/>
          <a:p>
            <a:r>
              <a:rPr lang="tr-TR" b="1" dirty="0"/>
              <a:t>1.4. Sultan II. Mahmut Dönemi Reformları </a:t>
            </a:r>
            <a:endParaRPr lang="tr-TR" dirty="0"/>
          </a:p>
        </p:txBody>
      </p:sp>
    </p:spTree>
    <p:extLst>
      <p:ext uri="{BB962C8B-B14F-4D97-AF65-F5344CB8AC3E}">
        <p14:creationId xmlns:p14="http://schemas.microsoft.com/office/powerpoint/2010/main" val="104774387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4"/>
          </p:nvPr>
        </p:nvSpPr>
        <p:spPr>
          <a:xfrm>
            <a:off x="180000" y="1252026"/>
            <a:ext cx="8805998" cy="5134706"/>
          </a:xfrm>
        </p:spPr>
        <p:txBody>
          <a:bodyPr>
            <a:normAutofit lnSpcReduction="10000"/>
          </a:bodyPr>
          <a:lstStyle/>
          <a:p>
            <a:pPr marL="342900" indent="-342900">
              <a:buFont typeface="Arial" panose="020B0604020202020204" pitchFamily="34" charset="0"/>
              <a:buChar char="•"/>
            </a:pPr>
            <a:r>
              <a:rPr lang="tr-TR" dirty="0">
                <a:solidFill>
                  <a:schemeClr val="tx1"/>
                </a:solidFill>
              </a:rPr>
              <a:t>Sultan II. Mahmut saltanatının en kritik dönemi </a:t>
            </a:r>
            <a:r>
              <a:rPr lang="tr-TR" b="1" dirty="0">
                <a:solidFill>
                  <a:schemeClr val="tx1"/>
                </a:solidFill>
              </a:rPr>
              <a:t>1821 Yunan İsyanı</a:t>
            </a:r>
            <a:r>
              <a:rPr lang="tr-TR" dirty="0">
                <a:solidFill>
                  <a:schemeClr val="tx1"/>
                </a:solidFill>
              </a:rPr>
              <a:t> ve sonrasında yaşadı. </a:t>
            </a:r>
            <a:endParaRPr lang="tr-TR" dirty="0" smtClean="0">
              <a:solidFill>
                <a:schemeClr val="tx1"/>
              </a:solidFill>
            </a:endParaRPr>
          </a:p>
          <a:p>
            <a:pPr marL="342900" indent="-342900">
              <a:buFont typeface="Arial" panose="020B0604020202020204" pitchFamily="34" charset="0"/>
              <a:buChar char="•"/>
            </a:pPr>
            <a:r>
              <a:rPr lang="tr-TR" dirty="0">
                <a:solidFill>
                  <a:schemeClr val="tx1"/>
                </a:solidFill>
              </a:rPr>
              <a:t>Osmanlı vatandaşı Rum isyancılar kısa süre sonra bütün Avrupa’dan </a:t>
            </a:r>
            <a:r>
              <a:rPr lang="tr-TR" dirty="0" smtClean="0">
                <a:solidFill>
                  <a:schemeClr val="tx1"/>
                </a:solidFill>
              </a:rPr>
              <a:t>hatta </a:t>
            </a:r>
            <a:r>
              <a:rPr lang="tr-TR" dirty="0">
                <a:solidFill>
                  <a:schemeClr val="tx1"/>
                </a:solidFill>
              </a:rPr>
              <a:t>Amerika’dan destek görmeye başladılar. </a:t>
            </a:r>
            <a:endParaRPr lang="tr-TR" dirty="0" smtClean="0">
              <a:solidFill>
                <a:schemeClr val="tx1"/>
              </a:solidFill>
            </a:endParaRPr>
          </a:p>
          <a:p>
            <a:pPr marL="342900" indent="-342900">
              <a:buFont typeface="Arial" panose="020B0604020202020204" pitchFamily="34" charset="0"/>
              <a:buChar char="•"/>
            </a:pPr>
            <a:r>
              <a:rPr lang="tr-TR" dirty="0" smtClean="0">
                <a:solidFill>
                  <a:schemeClr val="tx1"/>
                </a:solidFill>
              </a:rPr>
              <a:t>Osmanlı </a:t>
            </a:r>
            <a:r>
              <a:rPr lang="tr-TR" dirty="0">
                <a:solidFill>
                  <a:schemeClr val="tx1"/>
                </a:solidFill>
              </a:rPr>
              <a:t>ordusu Mora ve Ege Adalarına yayılan isyanı bastırmakta başarısız oldu</a:t>
            </a:r>
            <a:r>
              <a:rPr lang="tr-TR" dirty="0" smtClean="0">
                <a:solidFill>
                  <a:schemeClr val="tx1"/>
                </a:solidFill>
              </a:rPr>
              <a:t>.</a:t>
            </a:r>
          </a:p>
          <a:p>
            <a:pPr marL="342900" indent="-342900">
              <a:buFont typeface="Arial" panose="020B0604020202020204" pitchFamily="34" charset="0"/>
              <a:buChar char="•"/>
            </a:pPr>
            <a:r>
              <a:rPr lang="tr-TR" dirty="0">
                <a:solidFill>
                  <a:schemeClr val="tx1"/>
                </a:solidFill>
              </a:rPr>
              <a:t>Mısır Valisi </a:t>
            </a:r>
            <a:r>
              <a:rPr lang="tr-TR" b="1" dirty="0">
                <a:solidFill>
                  <a:schemeClr val="tx1"/>
                </a:solidFill>
              </a:rPr>
              <a:t>Mehmet Ali Paşa</a:t>
            </a:r>
            <a:r>
              <a:rPr lang="tr-TR" dirty="0">
                <a:solidFill>
                  <a:schemeClr val="tx1"/>
                </a:solidFill>
              </a:rPr>
              <a:t>’dan askeri yardım istendi. Eğitimli Mısır askeri 1824’te Mora’ya nakledilince isyan bastırılma aşamasına geldi. </a:t>
            </a:r>
            <a:endParaRPr lang="tr-TR" dirty="0" smtClean="0">
              <a:solidFill>
                <a:schemeClr val="tx1"/>
              </a:solidFill>
            </a:endParaRPr>
          </a:p>
          <a:p>
            <a:pPr marL="342900" indent="-342900">
              <a:buFont typeface="Arial" panose="020B0604020202020204" pitchFamily="34" charset="0"/>
              <a:buChar char="•"/>
            </a:pPr>
            <a:r>
              <a:rPr lang="tr-TR" dirty="0">
                <a:solidFill>
                  <a:schemeClr val="tx1"/>
                </a:solidFill>
              </a:rPr>
              <a:t>Bunun üzerine müttefik deniz güçleri ani bir baskınla Osmanlı Donanması’nı </a:t>
            </a:r>
            <a:r>
              <a:rPr lang="tr-TR" b="1" dirty="0">
                <a:solidFill>
                  <a:schemeClr val="tx1"/>
                </a:solidFill>
              </a:rPr>
              <a:t>Navarin Limanı</a:t>
            </a:r>
            <a:r>
              <a:rPr lang="tr-TR" dirty="0">
                <a:solidFill>
                  <a:schemeClr val="tx1"/>
                </a:solidFill>
              </a:rPr>
              <a:t>’nda yaktılar (20 Kasım 1827). </a:t>
            </a:r>
            <a:endParaRPr lang="tr-TR" dirty="0" smtClean="0">
              <a:solidFill>
                <a:schemeClr val="tx1"/>
              </a:solidFill>
            </a:endParaRPr>
          </a:p>
          <a:p>
            <a:pPr marL="342900" indent="-342900">
              <a:buFont typeface="Arial" panose="020B0604020202020204" pitchFamily="34" charset="0"/>
              <a:buChar char="•"/>
            </a:pPr>
            <a:r>
              <a:rPr lang="tr-TR" dirty="0">
                <a:solidFill>
                  <a:schemeClr val="tx1"/>
                </a:solidFill>
              </a:rPr>
              <a:t>Osmanlı Devleti 1826’da Yeniçeri Ocağını kaldırmıştı</a:t>
            </a:r>
            <a:r>
              <a:rPr lang="tr-TR" dirty="0" smtClean="0">
                <a:solidFill>
                  <a:schemeClr val="tx1"/>
                </a:solidFill>
              </a:rPr>
              <a:t>.</a:t>
            </a:r>
          </a:p>
          <a:p>
            <a:pPr marL="342900" indent="-342900">
              <a:buFont typeface="Arial" panose="020B0604020202020204" pitchFamily="34" charset="0"/>
              <a:buChar char="•"/>
            </a:pPr>
            <a:r>
              <a:rPr lang="tr-TR" dirty="0" smtClean="0">
                <a:solidFill>
                  <a:schemeClr val="tx1"/>
                </a:solidFill>
              </a:rPr>
              <a:t> </a:t>
            </a:r>
            <a:r>
              <a:rPr lang="tr-TR" dirty="0">
                <a:solidFill>
                  <a:schemeClr val="tx1"/>
                </a:solidFill>
              </a:rPr>
              <a:t>Ertesi yıl Navarin’de donanma yakılınca imparatorluk bir anda ordusuz ve donanmasız kalmış oldu</a:t>
            </a:r>
            <a:r>
              <a:rPr lang="tr-TR" dirty="0" smtClean="0">
                <a:solidFill>
                  <a:schemeClr val="tx1"/>
                </a:solidFill>
              </a:rPr>
              <a:t>.</a:t>
            </a:r>
            <a:endParaRPr lang="tr-TR" dirty="0">
              <a:solidFill>
                <a:schemeClr val="tx1"/>
              </a:solidFill>
            </a:endParaRPr>
          </a:p>
        </p:txBody>
      </p:sp>
      <p:sp>
        <p:nvSpPr>
          <p:cNvPr id="2" name="Slide Number Placeholder 1"/>
          <p:cNvSpPr>
            <a:spLocks noGrp="1"/>
          </p:cNvSpPr>
          <p:nvPr>
            <p:ph type="sldNum" sz="quarter" idx="13"/>
          </p:nvPr>
        </p:nvSpPr>
        <p:spPr/>
        <p:txBody>
          <a:bodyPr/>
          <a:lstStyle/>
          <a:p>
            <a:fld id="{8E6AA186-9BDC-43F2-8CB7-BFB6CE2B9968}" type="slidenum">
              <a:rPr lang="tr-TR" smtClean="0"/>
              <a:pPr/>
              <a:t>35</a:t>
            </a:fld>
            <a:endParaRPr lang="tr-TR" dirty="0"/>
          </a:p>
        </p:txBody>
      </p:sp>
      <p:sp>
        <p:nvSpPr>
          <p:cNvPr id="3" name="Text Placeholder 2"/>
          <p:cNvSpPr>
            <a:spLocks noGrp="1"/>
          </p:cNvSpPr>
          <p:nvPr>
            <p:ph type="body" sz="quarter" idx="15"/>
          </p:nvPr>
        </p:nvSpPr>
        <p:spPr>
          <a:xfrm>
            <a:off x="1" y="0"/>
            <a:ext cx="7849772" cy="998805"/>
          </a:xfrm>
        </p:spPr>
        <p:txBody>
          <a:bodyPr/>
          <a:lstStyle/>
          <a:p>
            <a:r>
              <a:rPr lang="tr-TR" b="1" dirty="0"/>
              <a:t>1.4. Sultan II. Mahmut Dönemi Reformları </a:t>
            </a:r>
            <a:endParaRPr lang="tr-TR" dirty="0"/>
          </a:p>
        </p:txBody>
      </p:sp>
    </p:spTree>
    <p:extLst>
      <p:ext uri="{BB962C8B-B14F-4D97-AF65-F5344CB8AC3E}">
        <p14:creationId xmlns:p14="http://schemas.microsoft.com/office/powerpoint/2010/main" val="349698450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4"/>
          </p:nvPr>
        </p:nvSpPr>
        <p:spPr>
          <a:xfrm>
            <a:off x="180000" y="1252026"/>
            <a:ext cx="8805998" cy="5134706"/>
          </a:xfrm>
        </p:spPr>
        <p:txBody>
          <a:bodyPr>
            <a:normAutofit lnSpcReduction="10000"/>
          </a:bodyPr>
          <a:lstStyle/>
          <a:p>
            <a:pPr marL="342900" indent="-342900">
              <a:buFont typeface="Arial" panose="020B0604020202020204" pitchFamily="34" charset="0"/>
              <a:buChar char="•"/>
            </a:pPr>
            <a:r>
              <a:rPr lang="tr-TR" dirty="0">
                <a:solidFill>
                  <a:schemeClr val="tx1"/>
                </a:solidFill>
              </a:rPr>
              <a:t>Devletin bu durumundan yararlanan Fransa, müttefikler adına Mora’ya asker çıkardı. Ardından 1828-29 Osmanlı-Rus Savaşı başladı. </a:t>
            </a:r>
            <a:endParaRPr lang="tr-TR" dirty="0" smtClean="0">
              <a:solidFill>
                <a:schemeClr val="tx1"/>
              </a:solidFill>
            </a:endParaRPr>
          </a:p>
          <a:p>
            <a:pPr marL="342900" indent="-342900">
              <a:buFont typeface="Arial" panose="020B0604020202020204" pitchFamily="34" charset="0"/>
              <a:buChar char="•"/>
            </a:pPr>
            <a:r>
              <a:rPr lang="tr-TR" dirty="0" smtClean="0">
                <a:solidFill>
                  <a:schemeClr val="tx1"/>
                </a:solidFill>
              </a:rPr>
              <a:t>Rus </a:t>
            </a:r>
            <a:r>
              <a:rPr lang="tr-TR" dirty="0">
                <a:solidFill>
                  <a:schemeClr val="tx1"/>
                </a:solidFill>
              </a:rPr>
              <a:t>orduları Edirne’ye kadar gelince barış yapıldı</a:t>
            </a:r>
            <a:r>
              <a:rPr lang="tr-TR" dirty="0" smtClean="0">
                <a:solidFill>
                  <a:schemeClr val="tx1"/>
                </a:solidFill>
              </a:rPr>
              <a:t>.</a:t>
            </a:r>
          </a:p>
          <a:p>
            <a:pPr marL="342900" indent="-342900">
              <a:buFont typeface="Arial" panose="020B0604020202020204" pitchFamily="34" charset="0"/>
              <a:buChar char="•"/>
            </a:pPr>
            <a:r>
              <a:rPr lang="tr-TR" dirty="0">
                <a:solidFill>
                  <a:schemeClr val="tx1"/>
                </a:solidFill>
              </a:rPr>
              <a:t>14 Eylül 1829 tarihli </a:t>
            </a:r>
            <a:r>
              <a:rPr lang="tr-TR" b="1" dirty="0">
                <a:solidFill>
                  <a:schemeClr val="tx1"/>
                </a:solidFill>
              </a:rPr>
              <a:t>Edirne Antlaşması</a:t>
            </a:r>
            <a:r>
              <a:rPr lang="tr-TR" dirty="0">
                <a:solidFill>
                  <a:schemeClr val="tx1"/>
                </a:solidFill>
              </a:rPr>
              <a:t>’yla Osmanlı özerk Yunanistan’ın kurulmasını kabul edildi</a:t>
            </a:r>
            <a:r>
              <a:rPr lang="tr-TR" dirty="0" smtClean="0">
                <a:solidFill>
                  <a:schemeClr val="tx1"/>
                </a:solidFill>
              </a:rPr>
              <a:t>.</a:t>
            </a:r>
          </a:p>
          <a:p>
            <a:pPr marL="342900" indent="-342900">
              <a:buFont typeface="Arial" panose="020B0604020202020204" pitchFamily="34" charset="0"/>
              <a:buChar char="•"/>
            </a:pPr>
            <a:r>
              <a:rPr lang="tr-TR" dirty="0">
                <a:solidFill>
                  <a:schemeClr val="tx1"/>
                </a:solidFill>
              </a:rPr>
              <a:t>Bu meselede Avrupalıların baskıları sürdü ve çok geçmeden 1830’da Yunanistan’ın tam bağımsızlığı kabul edildi. </a:t>
            </a:r>
            <a:endParaRPr lang="tr-TR" dirty="0" smtClean="0">
              <a:solidFill>
                <a:schemeClr val="tx1"/>
              </a:solidFill>
            </a:endParaRPr>
          </a:p>
          <a:p>
            <a:pPr marL="342900" indent="-342900">
              <a:buFont typeface="Arial" panose="020B0604020202020204" pitchFamily="34" charset="0"/>
              <a:buChar char="•"/>
            </a:pPr>
            <a:r>
              <a:rPr lang="tr-TR" dirty="0">
                <a:solidFill>
                  <a:schemeClr val="tx1"/>
                </a:solidFill>
              </a:rPr>
              <a:t>Bu arada Fransa bir bahane ile 1830’da </a:t>
            </a:r>
            <a:r>
              <a:rPr lang="tr-TR" b="1" dirty="0">
                <a:solidFill>
                  <a:schemeClr val="tx1"/>
                </a:solidFill>
              </a:rPr>
              <a:t>Cezayir</a:t>
            </a:r>
            <a:r>
              <a:rPr lang="tr-TR" dirty="0">
                <a:solidFill>
                  <a:schemeClr val="tx1"/>
                </a:solidFill>
              </a:rPr>
              <a:t>’i işgal etti. </a:t>
            </a:r>
            <a:endParaRPr lang="tr-TR" dirty="0" smtClean="0">
              <a:solidFill>
                <a:schemeClr val="tx1"/>
              </a:solidFill>
            </a:endParaRPr>
          </a:p>
          <a:p>
            <a:pPr marL="342900" indent="-342900">
              <a:buFont typeface="Arial" panose="020B0604020202020204" pitchFamily="34" charset="0"/>
              <a:buChar char="•"/>
            </a:pPr>
            <a:r>
              <a:rPr lang="tr-TR" dirty="0">
                <a:solidFill>
                  <a:schemeClr val="tx1"/>
                </a:solidFill>
              </a:rPr>
              <a:t>Yunanistan ve Cezayir kayıplarının sarsıntısını daha atlatamayan Osmanlı asıl büyük darbeyi Mısır Valisi Kavalalı Mehmet Ali Paşa’nın isyanı ile gördü (1831). </a:t>
            </a:r>
            <a:endParaRPr lang="tr-TR" dirty="0" smtClean="0">
              <a:solidFill>
                <a:schemeClr val="tx1"/>
              </a:solidFill>
            </a:endParaRPr>
          </a:p>
          <a:p>
            <a:pPr marL="342900" indent="-342900">
              <a:buFont typeface="Arial" panose="020B0604020202020204" pitchFamily="34" charset="0"/>
              <a:buChar char="•"/>
            </a:pPr>
            <a:r>
              <a:rPr lang="tr-TR" dirty="0">
                <a:solidFill>
                  <a:schemeClr val="tx1"/>
                </a:solidFill>
              </a:rPr>
              <a:t>Mısır isyanı yaklaşık on yıl sürdü.</a:t>
            </a:r>
          </a:p>
        </p:txBody>
      </p:sp>
      <p:sp>
        <p:nvSpPr>
          <p:cNvPr id="2" name="Slide Number Placeholder 1"/>
          <p:cNvSpPr>
            <a:spLocks noGrp="1"/>
          </p:cNvSpPr>
          <p:nvPr>
            <p:ph type="sldNum" sz="quarter" idx="13"/>
          </p:nvPr>
        </p:nvSpPr>
        <p:spPr/>
        <p:txBody>
          <a:bodyPr/>
          <a:lstStyle/>
          <a:p>
            <a:fld id="{8E6AA186-9BDC-43F2-8CB7-BFB6CE2B9968}" type="slidenum">
              <a:rPr lang="tr-TR" smtClean="0"/>
              <a:pPr/>
              <a:t>36</a:t>
            </a:fld>
            <a:endParaRPr lang="tr-TR" dirty="0"/>
          </a:p>
        </p:txBody>
      </p:sp>
      <p:sp>
        <p:nvSpPr>
          <p:cNvPr id="3" name="Text Placeholder 2"/>
          <p:cNvSpPr>
            <a:spLocks noGrp="1"/>
          </p:cNvSpPr>
          <p:nvPr>
            <p:ph type="body" sz="quarter" idx="15"/>
          </p:nvPr>
        </p:nvSpPr>
        <p:spPr>
          <a:xfrm>
            <a:off x="1" y="0"/>
            <a:ext cx="7849772" cy="998805"/>
          </a:xfrm>
        </p:spPr>
        <p:txBody>
          <a:bodyPr/>
          <a:lstStyle/>
          <a:p>
            <a:r>
              <a:rPr lang="tr-TR" b="1" dirty="0"/>
              <a:t>1.4. Sultan II. Mahmut Dönemi Reformları </a:t>
            </a:r>
            <a:endParaRPr lang="tr-TR" dirty="0"/>
          </a:p>
        </p:txBody>
      </p:sp>
    </p:spTree>
    <p:extLst>
      <p:ext uri="{BB962C8B-B14F-4D97-AF65-F5344CB8AC3E}">
        <p14:creationId xmlns:p14="http://schemas.microsoft.com/office/powerpoint/2010/main" val="54464423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4"/>
          </p:nvPr>
        </p:nvSpPr>
        <p:spPr>
          <a:xfrm>
            <a:off x="180000" y="1252026"/>
            <a:ext cx="8805998" cy="5134706"/>
          </a:xfrm>
        </p:spPr>
        <p:txBody>
          <a:bodyPr>
            <a:normAutofit/>
          </a:bodyPr>
          <a:lstStyle/>
          <a:p>
            <a:pPr marL="342900" indent="-342900">
              <a:buFont typeface="Arial" panose="020B0604020202020204" pitchFamily="34" charset="0"/>
              <a:buChar char="•"/>
            </a:pPr>
            <a:r>
              <a:rPr lang="tr-TR" dirty="0">
                <a:solidFill>
                  <a:schemeClr val="tx1"/>
                </a:solidFill>
              </a:rPr>
              <a:t>Mısır meselesi bir anda genel bir Avrupa sorunu haline geldi. </a:t>
            </a:r>
            <a:endParaRPr lang="tr-TR" dirty="0" smtClean="0">
              <a:solidFill>
                <a:schemeClr val="tx1"/>
              </a:solidFill>
            </a:endParaRPr>
          </a:p>
          <a:p>
            <a:pPr marL="342900" indent="-342900">
              <a:buFont typeface="Arial" panose="020B0604020202020204" pitchFamily="34" charset="0"/>
              <a:buChar char="•"/>
            </a:pPr>
            <a:r>
              <a:rPr lang="tr-TR" dirty="0">
                <a:solidFill>
                  <a:schemeClr val="tx1"/>
                </a:solidFill>
              </a:rPr>
              <a:t>Bu durumda II. Mahmut, kadim düşman Rusya’nın yardım teklifini kabul etmek zorunda bıraktı. </a:t>
            </a:r>
            <a:endParaRPr lang="tr-TR" dirty="0" smtClean="0">
              <a:solidFill>
                <a:schemeClr val="tx1"/>
              </a:solidFill>
            </a:endParaRPr>
          </a:p>
          <a:p>
            <a:pPr marL="342900" indent="-342900">
              <a:buFont typeface="Arial" panose="020B0604020202020204" pitchFamily="34" charset="0"/>
              <a:buChar char="•"/>
            </a:pPr>
            <a:r>
              <a:rPr lang="tr-TR" dirty="0">
                <a:solidFill>
                  <a:schemeClr val="tx1"/>
                </a:solidFill>
              </a:rPr>
              <a:t>Varılan mutabakat gereği bir Rus filosu Boğaza girerek Beykoz’a asker çıkarttı (5 Nisan 1833). </a:t>
            </a:r>
            <a:endParaRPr lang="tr-TR" dirty="0" smtClean="0">
              <a:solidFill>
                <a:schemeClr val="tx1"/>
              </a:solidFill>
            </a:endParaRPr>
          </a:p>
          <a:p>
            <a:pPr marL="342900" indent="-342900">
              <a:buFont typeface="Arial" panose="020B0604020202020204" pitchFamily="34" charset="0"/>
              <a:buChar char="•"/>
            </a:pPr>
            <a:r>
              <a:rPr lang="tr-TR" dirty="0">
                <a:solidFill>
                  <a:schemeClr val="tx1"/>
                </a:solidFill>
              </a:rPr>
              <a:t>Ardından Rusya ile 8 Temmuz’da </a:t>
            </a:r>
            <a:r>
              <a:rPr lang="tr-TR" b="1" dirty="0">
                <a:solidFill>
                  <a:schemeClr val="tx1"/>
                </a:solidFill>
              </a:rPr>
              <a:t>Hünkar İskelesi Antlaşması</a:t>
            </a:r>
            <a:r>
              <a:rPr lang="tr-TR" dirty="0">
                <a:solidFill>
                  <a:schemeClr val="tx1"/>
                </a:solidFill>
              </a:rPr>
              <a:t> yapılarak Boğazların statüsünde yeniden ele alındı ve bu ülke lehine tavizler verildi</a:t>
            </a:r>
            <a:r>
              <a:rPr lang="tr-TR" dirty="0" smtClean="0">
                <a:solidFill>
                  <a:schemeClr val="tx1"/>
                </a:solidFill>
              </a:rPr>
              <a:t>.</a:t>
            </a:r>
          </a:p>
          <a:p>
            <a:pPr marL="342900" indent="-342900">
              <a:buFont typeface="Arial" panose="020B0604020202020204" pitchFamily="34" charset="0"/>
              <a:buChar char="•"/>
            </a:pPr>
            <a:r>
              <a:rPr lang="tr-TR" dirty="0">
                <a:solidFill>
                  <a:schemeClr val="tx1"/>
                </a:solidFill>
              </a:rPr>
              <a:t>Bu esnada Osmanlı dış politikası Hariciye Nazırı</a:t>
            </a:r>
            <a:r>
              <a:rPr lang="tr-TR" b="1" dirty="0">
                <a:solidFill>
                  <a:schemeClr val="tx1"/>
                </a:solidFill>
              </a:rPr>
              <a:t> Mustafa Reşit Paşa</a:t>
            </a:r>
            <a:r>
              <a:rPr lang="tr-TR" dirty="0">
                <a:solidFill>
                  <a:schemeClr val="tx1"/>
                </a:solidFill>
              </a:rPr>
              <a:t> tarafından yönlendiriliyordu</a:t>
            </a:r>
            <a:r>
              <a:rPr lang="tr-TR" dirty="0" smtClean="0">
                <a:solidFill>
                  <a:schemeClr val="tx1"/>
                </a:solidFill>
              </a:rPr>
              <a:t>.</a:t>
            </a:r>
          </a:p>
          <a:p>
            <a:pPr marL="342900" indent="-342900">
              <a:buFont typeface="Arial" panose="020B0604020202020204" pitchFamily="34" charset="0"/>
              <a:buChar char="•"/>
            </a:pPr>
            <a:r>
              <a:rPr lang="tr-TR" dirty="0">
                <a:solidFill>
                  <a:schemeClr val="tx1"/>
                </a:solidFill>
              </a:rPr>
              <a:t>Paşanın telkinleriyle İngiltere’ye kapitülasyonların çok üstünde ticari ayrıcalıklar sağlayan </a:t>
            </a:r>
            <a:r>
              <a:rPr lang="tr-TR" b="1" dirty="0">
                <a:solidFill>
                  <a:schemeClr val="tx1"/>
                </a:solidFill>
              </a:rPr>
              <a:t>Balta Limanı Antlaşması</a:t>
            </a:r>
            <a:r>
              <a:rPr lang="tr-TR" dirty="0">
                <a:solidFill>
                  <a:schemeClr val="tx1"/>
                </a:solidFill>
              </a:rPr>
              <a:t> imzalandı (16 Eylül 1838). </a:t>
            </a:r>
            <a:endParaRPr lang="tr-TR" dirty="0" smtClean="0">
              <a:solidFill>
                <a:schemeClr val="tx1"/>
              </a:solidFill>
            </a:endParaRPr>
          </a:p>
        </p:txBody>
      </p:sp>
      <p:sp>
        <p:nvSpPr>
          <p:cNvPr id="2" name="Slide Number Placeholder 1"/>
          <p:cNvSpPr>
            <a:spLocks noGrp="1"/>
          </p:cNvSpPr>
          <p:nvPr>
            <p:ph type="sldNum" sz="quarter" idx="13"/>
          </p:nvPr>
        </p:nvSpPr>
        <p:spPr/>
        <p:txBody>
          <a:bodyPr/>
          <a:lstStyle/>
          <a:p>
            <a:fld id="{8E6AA186-9BDC-43F2-8CB7-BFB6CE2B9968}" type="slidenum">
              <a:rPr lang="tr-TR" smtClean="0"/>
              <a:pPr/>
              <a:t>37</a:t>
            </a:fld>
            <a:endParaRPr lang="tr-TR" dirty="0"/>
          </a:p>
        </p:txBody>
      </p:sp>
      <p:sp>
        <p:nvSpPr>
          <p:cNvPr id="3" name="Text Placeholder 2"/>
          <p:cNvSpPr>
            <a:spLocks noGrp="1"/>
          </p:cNvSpPr>
          <p:nvPr>
            <p:ph type="body" sz="quarter" idx="15"/>
          </p:nvPr>
        </p:nvSpPr>
        <p:spPr>
          <a:xfrm>
            <a:off x="1" y="0"/>
            <a:ext cx="7849772" cy="998805"/>
          </a:xfrm>
        </p:spPr>
        <p:txBody>
          <a:bodyPr/>
          <a:lstStyle/>
          <a:p>
            <a:r>
              <a:rPr lang="tr-TR" b="1" dirty="0"/>
              <a:t>1.4. Sultan II. Mahmut Dönemi Reformları </a:t>
            </a:r>
            <a:endParaRPr lang="tr-TR" dirty="0"/>
          </a:p>
        </p:txBody>
      </p:sp>
    </p:spTree>
    <p:extLst>
      <p:ext uri="{BB962C8B-B14F-4D97-AF65-F5344CB8AC3E}">
        <p14:creationId xmlns:p14="http://schemas.microsoft.com/office/powerpoint/2010/main" val="12248705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4"/>
          </p:nvPr>
        </p:nvSpPr>
        <p:spPr>
          <a:xfrm>
            <a:off x="180000" y="1252026"/>
            <a:ext cx="8805998" cy="5134706"/>
          </a:xfrm>
        </p:spPr>
        <p:txBody>
          <a:bodyPr>
            <a:normAutofit/>
          </a:bodyPr>
          <a:lstStyle/>
          <a:p>
            <a:pPr marL="342900" indent="-342900">
              <a:buFont typeface="Arial" panose="020B0604020202020204" pitchFamily="34" charset="0"/>
              <a:buChar char="•"/>
            </a:pPr>
            <a:r>
              <a:rPr lang="tr-TR" dirty="0" smtClean="0">
                <a:solidFill>
                  <a:schemeClr val="tx1"/>
                </a:solidFill>
              </a:rPr>
              <a:t>Sultan </a:t>
            </a:r>
            <a:r>
              <a:rPr lang="tr-TR" dirty="0">
                <a:solidFill>
                  <a:schemeClr val="tx1"/>
                </a:solidFill>
              </a:rPr>
              <a:t>II. Mahmut saltanatının önemli kısmında içeride ve dışarda çok ciddi sorunlarla boğuşmuştur</a:t>
            </a:r>
            <a:r>
              <a:rPr lang="tr-TR" dirty="0" smtClean="0">
                <a:solidFill>
                  <a:schemeClr val="tx1"/>
                </a:solidFill>
              </a:rPr>
              <a:t>.</a:t>
            </a:r>
          </a:p>
          <a:p>
            <a:pPr marL="342900" indent="-342900">
              <a:buFont typeface="Arial" panose="020B0604020202020204" pitchFamily="34" charset="0"/>
              <a:buChar char="•"/>
            </a:pPr>
            <a:r>
              <a:rPr lang="tr-TR" dirty="0">
                <a:solidFill>
                  <a:schemeClr val="tx1"/>
                </a:solidFill>
              </a:rPr>
              <a:t>Bu rağmen reformlar sürdürülmüştür. </a:t>
            </a:r>
            <a:endParaRPr lang="tr-TR" dirty="0" smtClean="0">
              <a:solidFill>
                <a:schemeClr val="tx1"/>
              </a:solidFill>
            </a:endParaRPr>
          </a:p>
          <a:p>
            <a:pPr marL="342900" indent="-342900">
              <a:buFont typeface="Arial" panose="020B0604020202020204" pitchFamily="34" charset="0"/>
              <a:buChar char="•"/>
            </a:pPr>
            <a:r>
              <a:rPr lang="tr-TR" dirty="0">
                <a:solidFill>
                  <a:schemeClr val="tx1"/>
                </a:solidFill>
              </a:rPr>
              <a:t>Bu dönem reformlarının önceki dönemlerden en önemli farkı geleneksel kurumlardan kopma ve yenilerinin oluşturulması iradesinin gösterilmesidir. </a:t>
            </a:r>
            <a:endParaRPr lang="tr-TR" dirty="0" smtClean="0">
              <a:solidFill>
                <a:schemeClr val="tx1"/>
              </a:solidFill>
            </a:endParaRPr>
          </a:p>
          <a:p>
            <a:pPr marL="342900" indent="-342900">
              <a:buFont typeface="Arial" panose="020B0604020202020204" pitchFamily="34" charset="0"/>
              <a:buChar char="•"/>
            </a:pPr>
            <a:r>
              <a:rPr lang="tr-TR" dirty="0">
                <a:solidFill>
                  <a:schemeClr val="tx1"/>
                </a:solidFill>
              </a:rPr>
              <a:t>Ancak özellikle Avrupa ölçüsünde düzenlenmiş eğitimli ve modern bir ordu kurulması, her şeyden önce büyük bir ekonomik yük demekti</a:t>
            </a:r>
            <a:r>
              <a:rPr lang="tr-TR" dirty="0" smtClean="0">
                <a:solidFill>
                  <a:schemeClr val="tx1"/>
                </a:solidFill>
              </a:rPr>
              <a:t>.</a:t>
            </a:r>
          </a:p>
          <a:p>
            <a:pPr marL="342900" indent="-342900">
              <a:buFont typeface="Arial" panose="020B0604020202020204" pitchFamily="34" charset="0"/>
              <a:buChar char="•"/>
            </a:pPr>
            <a:r>
              <a:rPr lang="tr-TR" dirty="0">
                <a:solidFill>
                  <a:schemeClr val="tx1"/>
                </a:solidFill>
              </a:rPr>
              <a:t>Bu yüzden şimdiye kadar vilayetlerin ihtiyaçları için geniş ölçüde mahallinde kullanılan vergi gelirleri, artık bu ağır masraflı reformların giderlerini karşılamak üzere merkeze aktarıldı</a:t>
            </a:r>
            <a:r>
              <a:rPr lang="tr-TR" dirty="0"/>
              <a:t>. </a:t>
            </a:r>
            <a:endParaRPr lang="tr-TR" dirty="0" smtClean="0">
              <a:solidFill>
                <a:schemeClr val="tx1"/>
              </a:solidFill>
            </a:endParaRPr>
          </a:p>
        </p:txBody>
      </p:sp>
      <p:sp>
        <p:nvSpPr>
          <p:cNvPr id="2" name="Slide Number Placeholder 1"/>
          <p:cNvSpPr>
            <a:spLocks noGrp="1"/>
          </p:cNvSpPr>
          <p:nvPr>
            <p:ph type="sldNum" sz="quarter" idx="13"/>
          </p:nvPr>
        </p:nvSpPr>
        <p:spPr/>
        <p:txBody>
          <a:bodyPr/>
          <a:lstStyle/>
          <a:p>
            <a:fld id="{8E6AA186-9BDC-43F2-8CB7-BFB6CE2B9968}" type="slidenum">
              <a:rPr lang="tr-TR" smtClean="0"/>
              <a:pPr/>
              <a:t>38</a:t>
            </a:fld>
            <a:endParaRPr lang="tr-TR" dirty="0"/>
          </a:p>
        </p:txBody>
      </p:sp>
      <p:sp>
        <p:nvSpPr>
          <p:cNvPr id="3" name="Text Placeholder 2"/>
          <p:cNvSpPr>
            <a:spLocks noGrp="1"/>
          </p:cNvSpPr>
          <p:nvPr>
            <p:ph type="body" sz="quarter" idx="15"/>
          </p:nvPr>
        </p:nvSpPr>
        <p:spPr>
          <a:xfrm>
            <a:off x="1" y="0"/>
            <a:ext cx="7849772" cy="998805"/>
          </a:xfrm>
        </p:spPr>
        <p:txBody>
          <a:bodyPr/>
          <a:lstStyle/>
          <a:p>
            <a:r>
              <a:rPr lang="tr-TR" b="1" dirty="0"/>
              <a:t>1.4. Sultan II. Mahmut Dönemi Reformları </a:t>
            </a:r>
            <a:endParaRPr lang="tr-TR" dirty="0"/>
          </a:p>
        </p:txBody>
      </p:sp>
    </p:spTree>
    <p:extLst>
      <p:ext uri="{BB962C8B-B14F-4D97-AF65-F5344CB8AC3E}">
        <p14:creationId xmlns:p14="http://schemas.microsoft.com/office/powerpoint/2010/main" val="21902096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4"/>
          </p:nvPr>
        </p:nvSpPr>
        <p:spPr>
          <a:xfrm>
            <a:off x="180000" y="1252026"/>
            <a:ext cx="8805998" cy="5056700"/>
          </a:xfrm>
        </p:spPr>
        <p:txBody>
          <a:bodyPr>
            <a:normAutofit fontScale="92500"/>
          </a:bodyPr>
          <a:lstStyle/>
          <a:p>
            <a:pPr marL="342900" indent="-342900">
              <a:buFont typeface="Arial" panose="020B0604020202020204" pitchFamily="34" charset="0"/>
              <a:buChar char="•"/>
            </a:pPr>
            <a:r>
              <a:rPr lang="tr-TR" sz="2400" dirty="0">
                <a:solidFill>
                  <a:schemeClr val="tx1"/>
                </a:solidFill>
                <a:latin typeface="+mn-lt"/>
              </a:rPr>
              <a:t>Genel olarak kabul edildiği gibi Osmanlı Devleti 17. Yüzyılda artık</a:t>
            </a:r>
            <a:r>
              <a:rPr lang="tr-TR" sz="2400" b="1" dirty="0">
                <a:solidFill>
                  <a:schemeClr val="tx1"/>
                </a:solidFill>
                <a:latin typeface="+mn-lt"/>
              </a:rPr>
              <a:t> Duraklama Devri</a:t>
            </a:r>
            <a:r>
              <a:rPr lang="tr-TR" sz="2400" dirty="0">
                <a:solidFill>
                  <a:schemeClr val="tx1"/>
                </a:solidFill>
                <a:latin typeface="+mn-lt"/>
              </a:rPr>
              <a:t>’ne girmiş </a:t>
            </a:r>
            <a:r>
              <a:rPr lang="tr-TR" sz="2400" dirty="0" smtClean="0">
                <a:solidFill>
                  <a:schemeClr val="tx1"/>
                </a:solidFill>
                <a:latin typeface="+mn-lt"/>
              </a:rPr>
              <a:t>durumdaydı</a:t>
            </a:r>
            <a:r>
              <a:rPr lang="tr-TR" sz="2400" dirty="0" smtClean="0">
                <a:solidFill>
                  <a:schemeClr val="tx1"/>
                </a:solidFill>
                <a:latin typeface="+mn-lt"/>
              </a:rPr>
              <a:t>.</a:t>
            </a:r>
            <a:endParaRPr lang="tr-TR" sz="2400" dirty="0" smtClean="0">
              <a:solidFill>
                <a:schemeClr val="tx1"/>
              </a:solidFill>
              <a:latin typeface="+mn-lt"/>
            </a:endParaRPr>
          </a:p>
          <a:p>
            <a:pPr marL="342900" indent="-342900">
              <a:buFont typeface="Arial" panose="020B0604020202020204" pitchFamily="34" charset="0"/>
              <a:buChar char="•"/>
            </a:pPr>
            <a:r>
              <a:rPr lang="tr-TR" sz="2400" dirty="0" smtClean="0">
                <a:solidFill>
                  <a:schemeClr val="tx1"/>
                </a:solidFill>
                <a:latin typeface="+mn-lt"/>
              </a:rPr>
              <a:t>Bazı </a:t>
            </a:r>
            <a:r>
              <a:rPr lang="tr-TR" sz="2400" dirty="0">
                <a:solidFill>
                  <a:schemeClr val="tx1"/>
                </a:solidFill>
                <a:latin typeface="+mn-lt"/>
              </a:rPr>
              <a:t>uzmanlar bu devri </a:t>
            </a:r>
            <a:r>
              <a:rPr lang="tr-TR" sz="2400" b="1" dirty="0">
                <a:solidFill>
                  <a:schemeClr val="tx1"/>
                </a:solidFill>
                <a:latin typeface="+mn-lt"/>
              </a:rPr>
              <a:t>Kanuni Sultan Süleyman</a:t>
            </a:r>
            <a:r>
              <a:rPr lang="tr-TR" sz="2400" dirty="0">
                <a:solidFill>
                  <a:schemeClr val="tx1"/>
                </a:solidFill>
                <a:latin typeface="+mn-lt"/>
              </a:rPr>
              <a:t> saltanatının sonlarına kadar götürmektedir</a:t>
            </a:r>
            <a:r>
              <a:rPr lang="tr-TR" sz="2400" dirty="0">
                <a:solidFill>
                  <a:schemeClr val="tx1"/>
                </a:solidFill>
                <a:latin typeface="+mj-lt"/>
              </a:rPr>
              <a:t>. </a:t>
            </a:r>
            <a:r>
              <a:rPr lang="tr-TR" sz="2400" dirty="0" smtClean="0">
                <a:solidFill>
                  <a:schemeClr val="tx1"/>
                </a:solidFill>
              </a:rPr>
              <a:t>Kimi </a:t>
            </a:r>
            <a:r>
              <a:rPr lang="tr-TR" sz="2400" dirty="0">
                <a:solidFill>
                  <a:schemeClr val="tx1"/>
                </a:solidFill>
              </a:rPr>
              <a:t>tarihçiler ise duraklamanın Sadrazam </a:t>
            </a:r>
            <a:r>
              <a:rPr lang="tr-TR" sz="2400" b="1" dirty="0">
                <a:solidFill>
                  <a:schemeClr val="tx1"/>
                </a:solidFill>
              </a:rPr>
              <a:t>Sokullu Mehmet Paşa</a:t>
            </a:r>
            <a:r>
              <a:rPr lang="tr-TR" sz="2400" dirty="0">
                <a:solidFill>
                  <a:schemeClr val="tx1"/>
                </a:solidFill>
              </a:rPr>
              <a:t>’nın 1579’da ölümünden sonra başladığını ileri sürmektedirler</a:t>
            </a:r>
            <a:r>
              <a:rPr lang="tr-TR" sz="2400" dirty="0"/>
              <a:t>. </a:t>
            </a:r>
            <a:endParaRPr lang="tr-TR" sz="2400" dirty="0" smtClean="0">
              <a:solidFill>
                <a:schemeClr val="tx1"/>
              </a:solidFill>
            </a:endParaRPr>
          </a:p>
          <a:p>
            <a:pPr marL="342900" indent="-342900">
              <a:buFont typeface="Arial" panose="020B0604020202020204" pitchFamily="34" charset="0"/>
              <a:buChar char="•"/>
            </a:pPr>
            <a:r>
              <a:rPr lang="tr-TR" sz="2400" dirty="0" smtClean="0">
                <a:solidFill>
                  <a:schemeClr val="tx1"/>
                </a:solidFill>
              </a:rPr>
              <a:t>16</a:t>
            </a:r>
            <a:r>
              <a:rPr lang="tr-TR" sz="2400" dirty="0">
                <a:solidFill>
                  <a:schemeClr val="tx1"/>
                </a:solidFill>
              </a:rPr>
              <a:t>. Yüzyılın sonlarına doğru Osmanlı devlet sisteminde ve sosyal yapısında birtakım aksaklıkların yaşandığı görülmektedir</a:t>
            </a:r>
            <a:r>
              <a:rPr lang="tr-TR" sz="2400" dirty="0"/>
              <a:t>.</a:t>
            </a:r>
            <a:endParaRPr lang="tr-TR" sz="2400" dirty="0" smtClean="0"/>
          </a:p>
          <a:p>
            <a:pPr marL="342900" indent="-342900">
              <a:buFont typeface="Arial" panose="020B0604020202020204" pitchFamily="34" charset="0"/>
              <a:buChar char="•"/>
            </a:pPr>
            <a:r>
              <a:rPr lang="tr-TR" sz="2400" dirty="0">
                <a:solidFill>
                  <a:schemeClr val="tx1"/>
                </a:solidFill>
              </a:rPr>
              <a:t>Duraklama döneminde devlet içte ve dışta bir çok sorunla karşı karşıya olmasına rağmen toprak kazanımları sürmüştür.</a:t>
            </a:r>
          </a:p>
          <a:p>
            <a:pPr marL="342900" indent="-342900">
              <a:buFont typeface="Arial" panose="020B0604020202020204" pitchFamily="34" charset="0"/>
              <a:buChar char="•"/>
            </a:pPr>
            <a:r>
              <a:rPr lang="tr-TR" sz="2400" dirty="0">
                <a:solidFill>
                  <a:schemeClr val="tx1"/>
                </a:solidFill>
              </a:rPr>
              <a:t>Bu nedenle 17. yüzyılın sonlarına kadar yaklaşık bir asır devam eden bu sorunlu dönemi </a:t>
            </a:r>
            <a:r>
              <a:rPr lang="tr-TR" sz="2400" b="1" i="1" dirty="0">
                <a:solidFill>
                  <a:schemeClr val="tx1"/>
                </a:solidFill>
              </a:rPr>
              <a:t>buhran veya bunalım devri</a:t>
            </a:r>
            <a:r>
              <a:rPr lang="tr-TR" sz="2400" i="1" dirty="0">
                <a:solidFill>
                  <a:schemeClr val="tx1"/>
                </a:solidFill>
              </a:rPr>
              <a:t> </a:t>
            </a:r>
            <a:r>
              <a:rPr lang="tr-TR" sz="2400" dirty="0">
                <a:solidFill>
                  <a:schemeClr val="tx1"/>
                </a:solidFill>
              </a:rPr>
              <a:t>olarak adlandırmak daha isabetli olacaktır</a:t>
            </a:r>
            <a:endParaRPr lang="tr-TR" sz="2400" dirty="0" smtClean="0"/>
          </a:p>
          <a:p>
            <a:pPr marL="342900" indent="-342900">
              <a:buFont typeface="Arial" panose="020B0604020202020204" pitchFamily="34" charset="0"/>
              <a:buChar char="•"/>
            </a:pPr>
            <a:endParaRPr lang="tr-TR" sz="2600" dirty="0" smtClean="0">
              <a:solidFill>
                <a:schemeClr val="tx1"/>
              </a:solidFill>
              <a:latin typeface="+mj-lt"/>
            </a:endParaRPr>
          </a:p>
          <a:p>
            <a:pPr marL="342900" indent="-342900">
              <a:buFont typeface="Arial" panose="020B0604020202020204" pitchFamily="34" charset="0"/>
              <a:buChar char="•"/>
            </a:pPr>
            <a:endParaRPr lang="tr-TR" dirty="0"/>
          </a:p>
        </p:txBody>
      </p:sp>
      <p:sp>
        <p:nvSpPr>
          <p:cNvPr id="2" name="Slide Number Placeholder 1"/>
          <p:cNvSpPr>
            <a:spLocks noGrp="1"/>
          </p:cNvSpPr>
          <p:nvPr>
            <p:ph type="sldNum" sz="quarter" idx="13"/>
          </p:nvPr>
        </p:nvSpPr>
        <p:spPr/>
        <p:txBody>
          <a:bodyPr/>
          <a:lstStyle/>
          <a:p>
            <a:fld id="{8E6AA186-9BDC-43F2-8CB7-BFB6CE2B9968}" type="slidenum">
              <a:rPr lang="tr-TR" smtClean="0"/>
              <a:pPr/>
              <a:t>3</a:t>
            </a:fld>
            <a:endParaRPr lang="tr-TR"/>
          </a:p>
        </p:txBody>
      </p:sp>
      <p:sp>
        <p:nvSpPr>
          <p:cNvPr id="3" name="Text Placeholder 2"/>
          <p:cNvSpPr>
            <a:spLocks noGrp="1"/>
          </p:cNvSpPr>
          <p:nvPr>
            <p:ph type="body" sz="quarter" idx="15"/>
          </p:nvPr>
        </p:nvSpPr>
        <p:spPr>
          <a:xfrm>
            <a:off x="180000" y="5888"/>
            <a:ext cx="7674664" cy="1077218"/>
          </a:xfrm>
        </p:spPr>
        <p:txBody>
          <a:bodyPr/>
          <a:lstStyle/>
          <a:p>
            <a:r>
              <a:rPr lang="tr-TR" dirty="0"/>
              <a:t>1.1. Osmanlı’nın Buhran Yılları: Duraklama Dönemi</a:t>
            </a:r>
          </a:p>
        </p:txBody>
      </p:sp>
    </p:spTree>
    <p:extLst>
      <p:ext uri="{BB962C8B-B14F-4D97-AF65-F5344CB8AC3E}">
        <p14:creationId xmlns:p14="http://schemas.microsoft.com/office/powerpoint/2010/main" val="338718481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4"/>
          </p:nvPr>
        </p:nvSpPr>
        <p:spPr>
          <a:xfrm>
            <a:off x="180000" y="1252026"/>
            <a:ext cx="8805998" cy="5134706"/>
          </a:xfrm>
        </p:spPr>
        <p:txBody>
          <a:bodyPr>
            <a:normAutofit/>
          </a:bodyPr>
          <a:lstStyle/>
          <a:p>
            <a:pPr marL="342900" indent="-342900">
              <a:buFont typeface="Arial" panose="020B0604020202020204" pitchFamily="34" charset="0"/>
              <a:buChar char="•"/>
            </a:pPr>
            <a:endParaRPr lang="tr-TR" dirty="0" smtClean="0">
              <a:solidFill>
                <a:schemeClr val="tx1"/>
              </a:solidFill>
            </a:endParaRPr>
          </a:p>
          <a:p>
            <a:pPr marL="342900" indent="-342900">
              <a:buFont typeface="Arial" panose="020B0604020202020204" pitchFamily="34" charset="0"/>
              <a:buChar char="•"/>
            </a:pPr>
            <a:r>
              <a:rPr lang="tr-TR" dirty="0" smtClean="0">
                <a:solidFill>
                  <a:schemeClr val="tx1"/>
                </a:solidFill>
              </a:rPr>
              <a:t>II</a:t>
            </a:r>
            <a:r>
              <a:rPr lang="tr-TR" dirty="0">
                <a:solidFill>
                  <a:schemeClr val="tx1"/>
                </a:solidFill>
              </a:rPr>
              <a:t>. Mahmut dönemi idari ve mülki düzenlemeleri esasta merkezî otoritenin kuvvetlendirilmesine yöneliktir. </a:t>
            </a:r>
            <a:endParaRPr lang="tr-TR" dirty="0" smtClean="0">
              <a:solidFill>
                <a:schemeClr val="tx1"/>
              </a:solidFill>
            </a:endParaRPr>
          </a:p>
          <a:p>
            <a:pPr marL="342900" indent="-342900">
              <a:buFont typeface="Arial" panose="020B0604020202020204" pitchFamily="34" charset="0"/>
              <a:buChar char="•"/>
            </a:pPr>
            <a:endParaRPr lang="tr-TR" dirty="0" smtClean="0">
              <a:solidFill>
                <a:schemeClr val="tx1"/>
              </a:solidFill>
            </a:endParaRPr>
          </a:p>
          <a:p>
            <a:pPr marL="342900" indent="-342900">
              <a:buFont typeface="Arial" panose="020B0604020202020204" pitchFamily="34" charset="0"/>
              <a:buChar char="•"/>
            </a:pPr>
            <a:r>
              <a:rPr lang="tr-TR" dirty="0" smtClean="0">
                <a:solidFill>
                  <a:schemeClr val="tx1"/>
                </a:solidFill>
              </a:rPr>
              <a:t>Mısır </a:t>
            </a:r>
            <a:r>
              <a:rPr lang="tr-TR" dirty="0">
                <a:solidFill>
                  <a:schemeClr val="tx1"/>
                </a:solidFill>
              </a:rPr>
              <a:t>hariç imparatorluğun çeşitli bölgelerinde etkili olan başına buyruk idarecilerin, ayan ve benzeri yerel yapılanmaların ortadan kaldırılmasında önemli oranda başarı sağlandı. </a:t>
            </a:r>
            <a:endParaRPr lang="tr-TR" dirty="0" smtClean="0">
              <a:solidFill>
                <a:schemeClr val="tx1"/>
              </a:solidFill>
            </a:endParaRPr>
          </a:p>
          <a:p>
            <a:pPr marL="342900" indent="-342900">
              <a:buFont typeface="Arial" panose="020B0604020202020204" pitchFamily="34" charset="0"/>
              <a:buChar char="•"/>
            </a:pPr>
            <a:endParaRPr lang="tr-TR" dirty="0" smtClean="0">
              <a:solidFill>
                <a:schemeClr val="tx1"/>
              </a:solidFill>
            </a:endParaRPr>
          </a:p>
          <a:p>
            <a:pPr marL="342900" indent="-342900">
              <a:buFont typeface="Arial" panose="020B0604020202020204" pitchFamily="34" charset="0"/>
              <a:buChar char="•"/>
            </a:pPr>
            <a:r>
              <a:rPr lang="tr-TR" dirty="0" smtClean="0">
                <a:solidFill>
                  <a:schemeClr val="tx1"/>
                </a:solidFill>
              </a:rPr>
              <a:t>Sultan </a:t>
            </a:r>
            <a:r>
              <a:rPr lang="tr-TR" dirty="0">
                <a:solidFill>
                  <a:schemeClr val="tx1"/>
                </a:solidFill>
              </a:rPr>
              <a:t>Mahmut’un bu merkeziyetçi ve devlet otoritesini önceleyen politikaları, kendisinden sonraki dönemleri önemli ölçüde etkilemiştir. </a:t>
            </a:r>
          </a:p>
          <a:p>
            <a:pPr marL="342900" indent="-342900">
              <a:buFont typeface="Arial" panose="020B0604020202020204" pitchFamily="34" charset="0"/>
              <a:buChar char="•"/>
            </a:pPr>
            <a:endParaRPr lang="tr-TR" dirty="0" smtClean="0">
              <a:solidFill>
                <a:schemeClr val="tx1"/>
              </a:solidFill>
            </a:endParaRPr>
          </a:p>
        </p:txBody>
      </p:sp>
      <p:sp>
        <p:nvSpPr>
          <p:cNvPr id="2" name="Slide Number Placeholder 1"/>
          <p:cNvSpPr>
            <a:spLocks noGrp="1"/>
          </p:cNvSpPr>
          <p:nvPr>
            <p:ph type="sldNum" sz="quarter" idx="13"/>
          </p:nvPr>
        </p:nvSpPr>
        <p:spPr/>
        <p:txBody>
          <a:bodyPr/>
          <a:lstStyle/>
          <a:p>
            <a:fld id="{8E6AA186-9BDC-43F2-8CB7-BFB6CE2B9968}" type="slidenum">
              <a:rPr lang="tr-TR" smtClean="0"/>
              <a:pPr/>
              <a:t>39</a:t>
            </a:fld>
            <a:endParaRPr lang="tr-TR" dirty="0"/>
          </a:p>
        </p:txBody>
      </p:sp>
      <p:sp>
        <p:nvSpPr>
          <p:cNvPr id="3" name="Text Placeholder 2"/>
          <p:cNvSpPr>
            <a:spLocks noGrp="1"/>
          </p:cNvSpPr>
          <p:nvPr>
            <p:ph type="body" sz="quarter" idx="15"/>
          </p:nvPr>
        </p:nvSpPr>
        <p:spPr>
          <a:xfrm>
            <a:off x="1" y="0"/>
            <a:ext cx="7849772" cy="998805"/>
          </a:xfrm>
        </p:spPr>
        <p:txBody>
          <a:bodyPr/>
          <a:lstStyle/>
          <a:p>
            <a:r>
              <a:rPr lang="tr-TR" b="1" dirty="0"/>
              <a:t>1.4. Sultan II. Mahmut Dönemi Reformları </a:t>
            </a:r>
            <a:endParaRPr lang="tr-TR" dirty="0"/>
          </a:p>
        </p:txBody>
      </p:sp>
    </p:spTree>
    <p:extLst>
      <p:ext uri="{BB962C8B-B14F-4D97-AF65-F5344CB8AC3E}">
        <p14:creationId xmlns:p14="http://schemas.microsoft.com/office/powerpoint/2010/main" val="311849493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4"/>
          </p:nvPr>
        </p:nvSpPr>
        <p:spPr>
          <a:xfrm>
            <a:off x="180000" y="1252026"/>
            <a:ext cx="8805998" cy="5134706"/>
          </a:xfrm>
        </p:spPr>
        <p:txBody>
          <a:bodyPr>
            <a:normAutofit/>
          </a:bodyPr>
          <a:lstStyle/>
          <a:p>
            <a:pPr marL="342900" indent="-342900">
              <a:buFont typeface="Arial" panose="020B0604020202020204" pitchFamily="34" charset="0"/>
              <a:buChar char="•"/>
            </a:pPr>
            <a:endParaRPr lang="tr-TR" dirty="0" smtClean="0">
              <a:solidFill>
                <a:schemeClr val="tx1"/>
              </a:solidFill>
            </a:endParaRPr>
          </a:p>
          <a:p>
            <a:pPr marL="342900" indent="-342900">
              <a:buFont typeface="Arial" panose="020B0604020202020204" pitchFamily="34" charset="0"/>
              <a:buChar char="•"/>
            </a:pPr>
            <a:r>
              <a:rPr lang="tr-TR" dirty="0" smtClean="0">
                <a:solidFill>
                  <a:schemeClr val="tx1"/>
                </a:solidFill>
              </a:rPr>
              <a:t>Sultan </a:t>
            </a:r>
            <a:r>
              <a:rPr lang="tr-TR" dirty="0">
                <a:solidFill>
                  <a:schemeClr val="tx1"/>
                </a:solidFill>
              </a:rPr>
              <a:t>Mahmut döneminde merkezi idare ve hükümet teşkilatında oldukça önemli düzenlemeler yapılmıştır. </a:t>
            </a:r>
            <a:endParaRPr lang="tr-TR" dirty="0" smtClean="0">
              <a:solidFill>
                <a:schemeClr val="tx1"/>
              </a:solidFill>
            </a:endParaRPr>
          </a:p>
          <a:p>
            <a:pPr marL="342900" indent="-342900">
              <a:buFont typeface="Arial" panose="020B0604020202020204" pitchFamily="34" charset="0"/>
              <a:buChar char="•"/>
            </a:pPr>
            <a:r>
              <a:rPr lang="tr-TR" dirty="0">
                <a:solidFill>
                  <a:schemeClr val="tx1"/>
                </a:solidFill>
              </a:rPr>
              <a:t>Özellikle Avrupa’da olduğu gibi daha verimli işleyen bir hükümet sistemi ile kendine has bürokrasisinin oluşumuna önem verilmiştir. </a:t>
            </a:r>
            <a:endParaRPr lang="tr-TR" dirty="0" smtClean="0">
              <a:solidFill>
                <a:schemeClr val="tx1"/>
              </a:solidFill>
            </a:endParaRPr>
          </a:p>
          <a:p>
            <a:pPr marL="342900" indent="-342900">
              <a:buFont typeface="Arial" panose="020B0604020202020204" pitchFamily="34" charset="0"/>
              <a:buChar char="•"/>
            </a:pPr>
            <a:r>
              <a:rPr lang="tr-TR" dirty="0">
                <a:solidFill>
                  <a:schemeClr val="tx1"/>
                </a:solidFill>
              </a:rPr>
              <a:t>Divan-ı Hümayun yerini alan Babıali,  nezaretlerin (bakanlıkların) kurulmasıyla daha da güç kazanmıştır. </a:t>
            </a:r>
            <a:endParaRPr lang="tr-TR" dirty="0" smtClean="0">
              <a:solidFill>
                <a:schemeClr val="tx1"/>
              </a:solidFill>
            </a:endParaRPr>
          </a:p>
          <a:p>
            <a:pPr marL="342900" indent="-342900">
              <a:buFont typeface="Arial" panose="020B0604020202020204" pitchFamily="34" charset="0"/>
              <a:buChar char="•"/>
            </a:pPr>
            <a:r>
              <a:rPr lang="tr-TR" dirty="0">
                <a:solidFill>
                  <a:schemeClr val="tx1"/>
                </a:solidFill>
              </a:rPr>
              <a:t>En nihayet ilk defa olarak Sadrazam yerine </a:t>
            </a:r>
            <a:r>
              <a:rPr lang="tr-TR" b="1" dirty="0">
                <a:solidFill>
                  <a:schemeClr val="tx1"/>
                </a:solidFill>
              </a:rPr>
              <a:t>Başvekil </a:t>
            </a:r>
            <a:r>
              <a:rPr lang="tr-TR" dirty="0">
                <a:solidFill>
                  <a:schemeClr val="tx1"/>
                </a:solidFill>
              </a:rPr>
              <a:t>sıfatı kullanılmıştır. </a:t>
            </a:r>
          </a:p>
          <a:p>
            <a:pPr marL="342900" indent="-342900">
              <a:buFont typeface="Arial" panose="020B0604020202020204" pitchFamily="34" charset="0"/>
              <a:buChar char="•"/>
            </a:pPr>
            <a:r>
              <a:rPr lang="tr-TR" dirty="0">
                <a:solidFill>
                  <a:schemeClr val="tx1"/>
                </a:solidFill>
              </a:rPr>
              <a:t>Yeni oluşturulan Evkaf, Divan-ı Deavi, Dâhiliye, Hâriciye, Maliye ve Ticaret Nezaretleri Sadrazamın yetkilerini paylaşmıştır. </a:t>
            </a:r>
            <a:endParaRPr lang="tr-TR" dirty="0" smtClean="0">
              <a:solidFill>
                <a:schemeClr val="tx1"/>
              </a:solidFill>
            </a:endParaRPr>
          </a:p>
        </p:txBody>
      </p:sp>
      <p:sp>
        <p:nvSpPr>
          <p:cNvPr id="2" name="Slide Number Placeholder 1"/>
          <p:cNvSpPr>
            <a:spLocks noGrp="1"/>
          </p:cNvSpPr>
          <p:nvPr>
            <p:ph type="sldNum" sz="quarter" idx="13"/>
          </p:nvPr>
        </p:nvSpPr>
        <p:spPr/>
        <p:txBody>
          <a:bodyPr/>
          <a:lstStyle/>
          <a:p>
            <a:fld id="{8E6AA186-9BDC-43F2-8CB7-BFB6CE2B9968}" type="slidenum">
              <a:rPr lang="tr-TR" smtClean="0"/>
              <a:pPr/>
              <a:t>40</a:t>
            </a:fld>
            <a:endParaRPr lang="tr-TR" dirty="0"/>
          </a:p>
        </p:txBody>
      </p:sp>
      <p:sp>
        <p:nvSpPr>
          <p:cNvPr id="3" name="Text Placeholder 2"/>
          <p:cNvSpPr>
            <a:spLocks noGrp="1"/>
          </p:cNvSpPr>
          <p:nvPr>
            <p:ph type="body" sz="quarter" idx="15"/>
          </p:nvPr>
        </p:nvSpPr>
        <p:spPr>
          <a:xfrm>
            <a:off x="1" y="0"/>
            <a:ext cx="7849772" cy="998805"/>
          </a:xfrm>
        </p:spPr>
        <p:txBody>
          <a:bodyPr/>
          <a:lstStyle/>
          <a:p>
            <a:r>
              <a:rPr lang="tr-TR" b="1" dirty="0"/>
              <a:t>1.4. Sultan II. Mahmut Dönemi Reformları </a:t>
            </a:r>
            <a:endParaRPr lang="tr-TR" dirty="0"/>
          </a:p>
        </p:txBody>
      </p:sp>
    </p:spTree>
    <p:extLst>
      <p:ext uri="{BB962C8B-B14F-4D97-AF65-F5344CB8AC3E}">
        <p14:creationId xmlns:p14="http://schemas.microsoft.com/office/powerpoint/2010/main" val="58859153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4"/>
          </p:nvPr>
        </p:nvSpPr>
        <p:spPr>
          <a:xfrm>
            <a:off x="180000" y="1252026"/>
            <a:ext cx="8805998" cy="5134706"/>
          </a:xfrm>
        </p:spPr>
        <p:txBody>
          <a:bodyPr>
            <a:normAutofit fontScale="92500" lnSpcReduction="10000"/>
          </a:bodyPr>
          <a:lstStyle/>
          <a:p>
            <a:pPr marL="342900" indent="-342900">
              <a:buFont typeface="Arial" panose="020B0604020202020204" pitchFamily="34" charset="0"/>
              <a:buChar char="•"/>
            </a:pPr>
            <a:r>
              <a:rPr lang="tr-TR" dirty="0">
                <a:solidFill>
                  <a:schemeClr val="tx1"/>
                </a:solidFill>
              </a:rPr>
              <a:t>Merkezde toplanan önemli iş alanlarının Avrupa’da olduğu gibi nezaretlerce üstlenilmesi hükümet yapısını da ister istemez farklılaştırmış ve böylece Sadrazamın/başvekilin idaresinde nazırlardan oluşan bir hükümet organı ortaya çıkmıştır.</a:t>
            </a:r>
          </a:p>
          <a:p>
            <a:pPr marL="342900" indent="-342900">
              <a:buFont typeface="Arial" panose="020B0604020202020204" pitchFamily="34" charset="0"/>
              <a:buChar char="•"/>
            </a:pPr>
            <a:r>
              <a:rPr lang="tr-TR" dirty="0">
                <a:solidFill>
                  <a:schemeClr val="tx1"/>
                </a:solidFill>
              </a:rPr>
              <a:t>Bu amaçla eskinin Meşveret Meclisi’nden yumuşak bir geçişle, nazır ve yüksek rütbeli memurlardan oluşan </a:t>
            </a:r>
            <a:r>
              <a:rPr lang="tr-TR" b="1" dirty="0">
                <a:solidFill>
                  <a:schemeClr val="tx1"/>
                </a:solidFill>
              </a:rPr>
              <a:t>Meclis-i Hass-ı Vükela</a:t>
            </a:r>
            <a:r>
              <a:rPr lang="tr-TR" dirty="0">
                <a:solidFill>
                  <a:schemeClr val="tx1"/>
                </a:solidFill>
              </a:rPr>
              <a:t> veya </a:t>
            </a:r>
            <a:r>
              <a:rPr lang="tr-TR" b="1" dirty="0">
                <a:solidFill>
                  <a:schemeClr val="tx1"/>
                </a:solidFill>
              </a:rPr>
              <a:t>Meclis-i Mahsus-i Vükela</a:t>
            </a:r>
            <a:r>
              <a:rPr lang="tr-TR" dirty="0">
                <a:solidFill>
                  <a:schemeClr val="tx1"/>
                </a:solidFill>
              </a:rPr>
              <a:t>, yani hükümet oluşturulmuştur. </a:t>
            </a:r>
          </a:p>
          <a:p>
            <a:pPr marL="342900" indent="-342900">
              <a:buFont typeface="Arial" panose="020B0604020202020204" pitchFamily="34" charset="0"/>
              <a:buChar char="•"/>
            </a:pPr>
            <a:r>
              <a:rPr lang="tr-TR" dirty="0" smtClean="0">
                <a:solidFill>
                  <a:schemeClr val="tx1"/>
                </a:solidFill>
              </a:rPr>
              <a:t>Sultan  </a:t>
            </a:r>
            <a:r>
              <a:rPr lang="tr-TR" dirty="0">
                <a:solidFill>
                  <a:schemeClr val="tx1"/>
                </a:solidFill>
              </a:rPr>
              <a:t>Mahmut, 1838’de yılında yapmayı düşündüğü ve Tanzimat-ı Hayriye olarak adlandırdığı reformları görüşmek ve gerekli kanun ve tüzükleri hazırlamak amacıyla birtakım yeni danışma ve icra meclisleri oluşturmuştur. </a:t>
            </a:r>
            <a:endParaRPr lang="tr-TR" dirty="0" smtClean="0">
              <a:solidFill>
                <a:schemeClr val="tx1"/>
              </a:solidFill>
            </a:endParaRPr>
          </a:p>
          <a:p>
            <a:pPr marL="342900" indent="-342900">
              <a:buFont typeface="Arial" panose="020B0604020202020204" pitchFamily="34" charset="0"/>
              <a:buChar char="•"/>
            </a:pPr>
            <a:r>
              <a:rPr lang="tr-TR" dirty="0">
                <a:solidFill>
                  <a:schemeClr val="tx1"/>
                </a:solidFill>
              </a:rPr>
              <a:t>Adli işler için Topkapı Sarayı’nda </a:t>
            </a:r>
            <a:r>
              <a:rPr lang="tr-TR" b="1" dirty="0">
                <a:solidFill>
                  <a:schemeClr val="tx1"/>
                </a:solidFill>
              </a:rPr>
              <a:t>Meclis-i Vâlâ-yı Ahkâm-ı Adliye</a:t>
            </a:r>
            <a:r>
              <a:rPr lang="tr-TR" dirty="0">
                <a:solidFill>
                  <a:schemeClr val="tx1"/>
                </a:solidFill>
              </a:rPr>
              <a:t> ve idari işler için ise Bâbıâli’de </a:t>
            </a:r>
            <a:r>
              <a:rPr lang="tr-TR" b="1" dirty="0">
                <a:solidFill>
                  <a:schemeClr val="tx1"/>
                </a:solidFill>
              </a:rPr>
              <a:t>Dar-ı Şura-yı Babıali </a:t>
            </a:r>
            <a:r>
              <a:rPr lang="tr-TR" dirty="0">
                <a:solidFill>
                  <a:schemeClr val="tx1"/>
                </a:solidFill>
              </a:rPr>
              <a:t>adıyla iki daimi meclis kurdu. </a:t>
            </a:r>
            <a:endParaRPr lang="tr-TR" dirty="0" smtClean="0">
              <a:solidFill>
                <a:schemeClr val="tx1"/>
              </a:solidFill>
            </a:endParaRPr>
          </a:p>
          <a:p>
            <a:pPr marL="342900" indent="-342900">
              <a:buFont typeface="Arial" panose="020B0604020202020204" pitchFamily="34" charset="0"/>
              <a:buChar char="•"/>
            </a:pPr>
            <a:r>
              <a:rPr lang="tr-TR" dirty="0">
                <a:solidFill>
                  <a:schemeClr val="tx1"/>
                </a:solidFill>
              </a:rPr>
              <a:t>Askerî işler için ise </a:t>
            </a:r>
            <a:r>
              <a:rPr lang="tr-TR" b="1" dirty="0">
                <a:solidFill>
                  <a:schemeClr val="tx1"/>
                </a:solidFill>
              </a:rPr>
              <a:t>Dar-ı Şura-yı Askeri</a:t>
            </a:r>
            <a:r>
              <a:rPr lang="tr-TR" dirty="0">
                <a:solidFill>
                  <a:schemeClr val="tx1"/>
                </a:solidFill>
              </a:rPr>
              <a:t> faaliyete geçti</a:t>
            </a:r>
            <a:r>
              <a:rPr lang="tr-TR" dirty="0" smtClean="0">
                <a:solidFill>
                  <a:schemeClr val="tx1"/>
                </a:solidFill>
              </a:rPr>
              <a:t>.</a:t>
            </a:r>
          </a:p>
          <a:p>
            <a:pPr marL="342900" indent="-342900">
              <a:buFont typeface="Arial" panose="020B0604020202020204" pitchFamily="34" charset="0"/>
              <a:buChar char="•"/>
            </a:pPr>
            <a:r>
              <a:rPr lang="tr-TR" dirty="0" smtClean="0">
                <a:solidFill>
                  <a:schemeClr val="tx1"/>
                </a:solidFill>
              </a:rPr>
              <a:t> </a:t>
            </a:r>
            <a:r>
              <a:rPr lang="tr-TR" dirty="0">
                <a:solidFill>
                  <a:schemeClr val="tx1"/>
                </a:solidFill>
              </a:rPr>
              <a:t>Bu meclisler reformların dinamosu oldu.</a:t>
            </a:r>
          </a:p>
          <a:p>
            <a:pPr marL="342900" indent="-342900">
              <a:buFont typeface="Arial" panose="020B0604020202020204" pitchFamily="34" charset="0"/>
              <a:buChar char="•"/>
            </a:pPr>
            <a:endParaRPr lang="tr-TR" dirty="0" smtClean="0">
              <a:solidFill>
                <a:schemeClr val="tx1"/>
              </a:solidFill>
            </a:endParaRPr>
          </a:p>
        </p:txBody>
      </p:sp>
      <p:sp>
        <p:nvSpPr>
          <p:cNvPr id="2" name="Slide Number Placeholder 1"/>
          <p:cNvSpPr>
            <a:spLocks noGrp="1"/>
          </p:cNvSpPr>
          <p:nvPr>
            <p:ph type="sldNum" sz="quarter" idx="13"/>
          </p:nvPr>
        </p:nvSpPr>
        <p:spPr/>
        <p:txBody>
          <a:bodyPr/>
          <a:lstStyle/>
          <a:p>
            <a:fld id="{8E6AA186-9BDC-43F2-8CB7-BFB6CE2B9968}" type="slidenum">
              <a:rPr lang="tr-TR" smtClean="0"/>
              <a:pPr/>
              <a:t>41</a:t>
            </a:fld>
            <a:endParaRPr lang="tr-TR" dirty="0"/>
          </a:p>
        </p:txBody>
      </p:sp>
      <p:sp>
        <p:nvSpPr>
          <p:cNvPr id="3" name="Text Placeholder 2"/>
          <p:cNvSpPr>
            <a:spLocks noGrp="1"/>
          </p:cNvSpPr>
          <p:nvPr>
            <p:ph type="body" sz="quarter" idx="15"/>
          </p:nvPr>
        </p:nvSpPr>
        <p:spPr>
          <a:xfrm>
            <a:off x="1" y="0"/>
            <a:ext cx="7849772" cy="998805"/>
          </a:xfrm>
        </p:spPr>
        <p:txBody>
          <a:bodyPr/>
          <a:lstStyle/>
          <a:p>
            <a:r>
              <a:rPr lang="tr-TR" b="1" dirty="0"/>
              <a:t>1.4. Sultan II. Mahmut Dönemi Reformları </a:t>
            </a:r>
            <a:endParaRPr lang="tr-TR" dirty="0"/>
          </a:p>
        </p:txBody>
      </p:sp>
    </p:spTree>
    <p:extLst>
      <p:ext uri="{BB962C8B-B14F-4D97-AF65-F5344CB8AC3E}">
        <p14:creationId xmlns:p14="http://schemas.microsoft.com/office/powerpoint/2010/main" val="84412568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4"/>
          </p:nvPr>
        </p:nvSpPr>
        <p:spPr>
          <a:xfrm>
            <a:off x="180000" y="1252026"/>
            <a:ext cx="8805998" cy="5134706"/>
          </a:xfrm>
        </p:spPr>
        <p:txBody>
          <a:bodyPr>
            <a:normAutofit lnSpcReduction="10000"/>
          </a:bodyPr>
          <a:lstStyle/>
          <a:p>
            <a:pPr marL="342900" indent="-342900">
              <a:buFont typeface="Arial" panose="020B0604020202020204" pitchFamily="34" charset="0"/>
              <a:buChar char="•"/>
            </a:pPr>
            <a:r>
              <a:rPr lang="tr-TR" dirty="0" smtClean="0">
                <a:solidFill>
                  <a:schemeClr val="tx1"/>
                </a:solidFill>
              </a:rPr>
              <a:t> </a:t>
            </a:r>
            <a:r>
              <a:rPr lang="tr-TR" dirty="0">
                <a:solidFill>
                  <a:schemeClr val="tx1"/>
                </a:solidFill>
              </a:rPr>
              <a:t>İlk Türkçe Osmanlı gazetesi olan </a:t>
            </a:r>
            <a:r>
              <a:rPr lang="tr-TR" b="1" dirty="0">
                <a:solidFill>
                  <a:schemeClr val="tx1"/>
                </a:solidFill>
              </a:rPr>
              <a:t>Takvim-i Vekayi</a:t>
            </a:r>
            <a:r>
              <a:rPr lang="tr-TR" dirty="0">
                <a:solidFill>
                  <a:schemeClr val="tx1"/>
                </a:solidFill>
              </a:rPr>
              <a:t> 1 Kasım 1831’de haftalık olarak yayın hayatına başlamıştır</a:t>
            </a:r>
            <a:r>
              <a:rPr lang="tr-TR" dirty="0" smtClean="0">
                <a:solidFill>
                  <a:schemeClr val="tx1"/>
                </a:solidFill>
              </a:rPr>
              <a:t>.</a:t>
            </a:r>
          </a:p>
          <a:p>
            <a:pPr marL="342900" indent="-342900">
              <a:buFont typeface="Arial" panose="020B0604020202020204" pitchFamily="34" charset="0"/>
              <a:buChar char="•"/>
            </a:pPr>
            <a:r>
              <a:rPr lang="tr-TR" dirty="0">
                <a:solidFill>
                  <a:schemeClr val="tx1"/>
                </a:solidFill>
              </a:rPr>
              <a:t>İlk nüfus sayımı, ilk karantina, askeri itfaiye ve posta teşkilatının kurulması gibi yenilikler de bu dönemde gerçekleşmiştir. </a:t>
            </a:r>
            <a:endParaRPr lang="tr-TR" dirty="0" smtClean="0">
              <a:solidFill>
                <a:schemeClr val="tx1"/>
              </a:solidFill>
            </a:endParaRPr>
          </a:p>
          <a:p>
            <a:pPr marL="342900" indent="-342900">
              <a:buFont typeface="Arial" panose="020B0604020202020204" pitchFamily="34" charset="0"/>
              <a:buChar char="•"/>
            </a:pPr>
            <a:r>
              <a:rPr lang="tr-TR" dirty="0">
                <a:solidFill>
                  <a:schemeClr val="tx1"/>
                </a:solidFill>
              </a:rPr>
              <a:t>1815’te Saray </a:t>
            </a:r>
            <a:r>
              <a:rPr lang="tr-TR" b="1" dirty="0">
                <a:solidFill>
                  <a:schemeClr val="tx1"/>
                </a:solidFill>
              </a:rPr>
              <a:t>Topkapı</a:t>
            </a:r>
            <a:r>
              <a:rPr lang="tr-TR" dirty="0">
                <a:solidFill>
                  <a:schemeClr val="tx1"/>
                </a:solidFill>
              </a:rPr>
              <a:t>’dan </a:t>
            </a:r>
            <a:r>
              <a:rPr lang="tr-TR" b="1" dirty="0">
                <a:solidFill>
                  <a:schemeClr val="tx1"/>
                </a:solidFill>
              </a:rPr>
              <a:t>Dolmabahçe</a:t>
            </a:r>
            <a:r>
              <a:rPr lang="tr-TR" dirty="0">
                <a:solidFill>
                  <a:schemeClr val="tx1"/>
                </a:solidFill>
              </a:rPr>
              <a:t>’ye taşınmış ve eski saray protokollerinin çoğu değiştirilmiştir. </a:t>
            </a:r>
            <a:endParaRPr lang="tr-TR" dirty="0" smtClean="0">
              <a:solidFill>
                <a:schemeClr val="tx1"/>
              </a:solidFill>
            </a:endParaRPr>
          </a:p>
          <a:p>
            <a:pPr marL="342900" indent="-342900">
              <a:buFont typeface="Arial" panose="020B0604020202020204" pitchFamily="34" charset="0"/>
              <a:buChar char="•"/>
            </a:pPr>
            <a:r>
              <a:rPr lang="tr-TR" dirty="0">
                <a:solidFill>
                  <a:schemeClr val="tx1"/>
                </a:solidFill>
              </a:rPr>
              <a:t>Artık Avrupalı gibi pantolon giymeye başlayan Osmanlı Sultanı, Avrupalı tarzda protokolleri de yerine getirerek yurt içinde inceleme gezilerine çıkmaya başlamıştır. </a:t>
            </a:r>
            <a:endParaRPr lang="tr-TR" dirty="0" smtClean="0">
              <a:solidFill>
                <a:schemeClr val="tx1"/>
              </a:solidFill>
            </a:endParaRPr>
          </a:p>
          <a:p>
            <a:pPr marL="342900" indent="-342900">
              <a:buFont typeface="Arial" panose="020B0604020202020204" pitchFamily="34" charset="0"/>
              <a:buChar char="•"/>
            </a:pPr>
            <a:r>
              <a:rPr lang="tr-TR" dirty="0">
                <a:solidFill>
                  <a:schemeClr val="tx1"/>
                </a:solidFill>
              </a:rPr>
              <a:t>1828’te asker için getirilen fes giyme kuralı, 3 Mart 1829’da çıkarılan kıyafet nizamnamesiyle ile ulema dışındaki tüm memurlar için zorunlu yapılmıştır. </a:t>
            </a:r>
            <a:endParaRPr lang="tr-TR" dirty="0" smtClean="0">
              <a:solidFill>
                <a:schemeClr val="tx1"/>
              </a:solidFill>
            </a:endParaRPr>
          </a:p>
          <a:p>
            <a:pPr marL="342900" indent="-342900">
              <a:buFont typeface="Arial" panose="020B0604020202020204" pitchFamily="34" charset="0"/>
              <a:buChar char="•"/>
            </a:pPr>
            <a:r>
              <a:rPr lang="tr-TR" dirty="0">
                <a:solidFill>
                  <a:schemeClr val="tx1"/>
                </a:solidFill>
              </a:rPr>
              <a:t>Bu nedenle 1830’da Tunus’tan getirtilen ustalara Eyüp’te </a:t>
            </a:r>
            <a:r>
              <a:rPr lang="tr-TR" b="1" dirty="0">
                <a:solidFill>
                  <a:schemeClr val="tx1"/>
                </a:solidFill>
              </a:rPr>
              <a:t>Feshane</a:t>
            </a:r>
            <a:r>
              <a:rPr lang="tr-TR" dirty="0">
                <a:solidFill>
                  <a:schemeClr val="tx1"/>
                </a:solidFill>
              </a:rPr>
              <a:t> kurdurulmuştur. </a:t>
            </a:r>
          </a:p>
          <a:p>
            <a:endParaRPr lang="tr-TR" dirty="0" smtClean="0">
              <a:solidFill>
                <a:schemeClr val="tx1"/>
              </a:solidFill>
            </a:endParaRPr>
          </a:p>
        </p:txBody>
      </p:sp>
      <p:sp>
        <p:nvSpPr>
          <p:cNvPr id="2" name="Slide Number Placeholder 1"/>
          <p:cNvSpPr>
            <a:spLocks noGrp="1"/>
          </p:cNvSpPr>
          <p:nvPr>
            <p:ph type="sldNum" sz="quarter" idx="13"/>
          </p:nvPr>
        </p:nvSpPr>
        <p:spPr/>
        <p:txBody>
          <a:bodyPr/>
          <a:lstStyle/>
          <a:p>
            <a:fld id="{8E6AA186-9BDC-43F2-8CB7-BFB6CE2B9968}" type="slidenum">
              <a:rPr lang="tr-TR" smtClean="0"/>
              <a:pPr/>
              <a:t>42</a:t>
            </a:fld>
            <a:endParaRPr lang="tr-TR" dirty="0"/>
          </a:p>
        </p:txBody>
      </p:sp>
      <p:sp>
        <p:nvSpPr>
          <p:cNvPr id="3" name="Text Placeholder 2"/>
          <p:cNvSpPr>
            <a:spLocks noGrp="1"/>
          </p:cNvSpPr>
          <p:nvPr>
            <p:ph type="body" sz="quarter" idx="15"/>
          </p:nvPr>
        </p:nvSpPr>
        <p:spPr>
          <a:xfrm>
            <a:off x="1" y="0"/>
            <a:ext cx="7849772" cy="998805"/>
          </a:xfrm>
        </p:spPr>
        <p:txBody>
          <a:bodyPr/>
          <a:lstStyle/>
          <a:p>
            <a:r>
              <a:rPr lang="tr-TR" b="1" dirty="0"/>
              <a:t>1.4. Sultan II. Mahmut Dönemi Reformları </a:t>
            </a:r>
            <a:endParaRPr lang="tr-TR" dirty="0"/>
          </a:p>
        </p:txBody>
      </p:sp>
    </p:spTree>
    <p:extLst>
      <p:ext uri="{BB962C8B-B14F-4D97-AF65-F5344CB8AC3E}">
        <p14:creationId xmlns:p14="http://schemas.microsoft.com/office/powerpoint/2010/main" val="253567340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4"/>
          </p:nvPr>
        </p:nvSpPr>
        <p:spPr>
          <a:xfrm>
            <a:off x="180000" y="1252026"/>
            <a:ext cx="8805998" cy="5134706"/>
          </a:xfrm>
        </p:spPr>
        <p:txBody>
          <a:bodyPr>
            <a:normAutofit/>
          </a:bodyPr>
          <a:lstStyle/>
          <a:p>
            <a:pPr marL="342900" indent="-342900">
              <a:buFont typeface="Arial" panose="020B0604020202020204" pitchFamily="34" charset="0"/>
              <a:buChar char="•"/>
            </a:pPr>
            <a:endParaRPr lang="tr-TR" dirty="0" smtClean="0">
              <a:solidFill>
                <a:schemeClr val="tx1"/>
              </a:solidFill>
            </a:endParaRPr>
          </a:p>
          <a:p>
            <a:pPr marL="342900" indent="-342900">
              <a:buFont typeface="Arial" panose="020B0604020202020204" pitchFamily="34" charset="0"/>
              <a:buChar char="•"/>
            </a:pPr>
            <a:r>
              <a:rPr lang="tr-TR" dirty="0" smtClean="0">
                <a:solidFill>
                  <a:schemeClr val="tx1"/>
                </a:solidFill>
              </a:rPr>
              <a:t> </a:t>
            </a:r>
            <a:r>
              <a:rPr lang="tr-TR" dirty="0">
                <a:solidFill>
                  <a:schemeClr val="tx1"/>
                </a:solidFill>
              </a:rPr>
              <a:t>Sultan Mahmut’un ölümüyle ile Nizam-ı Cedit süreci kesin olarak bitmiş oldu. </a:t>
            </a:r>
            <a:endParaRPr lang="tr-TR" dirty="0" smtClean="0">
              <a:solidFill>
                <a:schemeClr val="tx1"/>
              </a:solidFill>
            </a:endParaRPr>
          </a:p>
          <a:p>
            <a:pPr marL="342900" indent="-342900">
              <a:buFont typeface="Arial" panose="020B0604020202020204" pitchFamily="34" charset="0"/>
              <a:buChar char="•"/>
            </a:pPr>
            <a:r>
              <a:rPr lang="tr-TR" dirty="0">
                <a:solidFill>
                  <a:schemeClr val="tx1"/>
                </a:solidFill>
              </a:rPr>
              <a:t>Bundan sonraki süreç, bir taraftan 1839 Tanzimat ve 1856 Islahat fermanlarıyla Batılı tarzda yenileşme hareketlerinin sürdüğü, </a:t>
            </a:r>
            <a:endParaRPr lang="tr-TR" dirty="0" smtClean="0">
              <a:solidFill>
                <a:schemeClr val="tx1"/>
              </a:solidFill>
            </a:endParaRPr>
          </a:p>
          <a:p>
            <a:pPr marL="342900" indent="-342900">
              <a:buFont typeface="Arial" panose="020B0604020202020204" pitchFamily="34" charset="0"/>
              <a:buChar char="•"/>
            </a:pPr>
            <a:r>
              <a:rPr lang="tr-TR" dirty="0">
                <a:solidFill>
                  <a:schemeClr val="tx1"/>
                </a:solidFill>
              </a:rPr>
              <a:t>diğer taraftan da buna muhalif çevrelerin güçlendiği, Avrupa’nın Osmanlı’nın iç işlerine müdahalesinin ise adeta kurumsallaştığı, </a:t>
            </a:r>
            <a:endParaRPr lang="tr-TR" dirty="0" smtClean="0">
              <a:solidFill>
                <a:schemeClr val="tx1"/>
              </a:solidFill>
            </a:endParaRPr>
          </a:p>
          <a:p>
            <a:pPr marL="342900" indent="-342900">
              <a:buFont typeface="Arial" panose="020B0604020202020204" pitchFamily="34" charset="0"/>
              <a:buChar char="•"/>
            </a:pPr>
            <a:r>
              <a:rPr lang="tr-TR" dirty="0">
                <a:solidFill>
                  <a:schemeClr val="tx1"/>
                </a:solidFill>
              </a:rPr>
              <a:t>devletin zayıflamasının büyük toprak kayıplarıyla hızlandığı bir dönem olarak temayüz edecektir.</a:t>
            </a:r>
          </a:p>
          <a:p>
            <a:pPr marL="342900" indent="-342900">
              <a:buFont typeface="Arial" panose="020B0604020202020204" pitchFamily="34" charset="0"/>
              <a:buChar char="•"/>
            </a:pPr>
            <a:endParaRPr lang="tr-TR" dirty="0" smtClean="0">
              <a:solidFill>
                <a:schemeClr val="tx1"/>
              </a:solidFill>
            </a:endParaRPr>
          </a:p>
          <a:p>
            <a:pPr marL="342900" indent="-342900">
              <a:buFont typeface="Arial" panose="020B0604020202020204" pitchFamily="34" charset="0"/>
              <a:buChar char="•"/>
            </a:pPr>
            <a:endParaRPr lang="tr-TR" dirty="0" smtClean="0">
              <a:solidFill>
                <a:schemeClr val="tx1"/>
              </a:solidFill>
            </a:endParaRPr>
          </a:p>
        </p:txBody>
      </p:sp>
      <p:sp>
        <p:nvSpPr>
          <p:cNvPr id="2" name="Slide Number Placeholder 1"/>
          <p:cNvSpPr>
            <a:spLocks noGrp="1"/>
          </p:cNvSpPr>
          <p:nvPr>
            <p:ph type="sldNum" sz="quarter" idx="13"/>
          </p:nvPr>
        </p:nvSpPr>
        <p:spPr/>
        <p:txBody>
          <a:bodyPr/>
          <a:lstStyle/>
          <a:p>
            <a:fld id="{8E6AA186-9BDC-43F2-8CB7-BFB6CE2B9968}" type="slidenum">
              <a:rPr lang="tr-TR" smtClean="0"/>
              <a:pPr/>
              <a:t>43</a:t>
            </a:fld>
            <a:endParaRPr lang="tr-TR" dirty="0"/>
          </a:p>
        </p:txBody>
      </p:sp>
      <p:sp>
        <p:nvSpPr>
          <p:cNvPr id="3" name="Text Placeholder 2"/>
          <p:cNvSpPr>
            <a:spLocks noGrp="1"/>
          </p:cNvSpPr>
          <p:nvPr>
            <p:ph type="body" sz="quarter" idx="15"/>
          </p:nvPr>
        </p:nvSpPr>
        <p:spPr>
          <a:xfrm>
            <a:off x="1" y="0"/>
            <a:ext cx="7849772" cy="998805"/>
          </a:xfrm>
        </p:spPr>
        <p:txBody>
          <a:bodyPr/>
          <a:lstStyle/>
          <a:p>
            <a:r>
              <a:rPr lang="tr-TR" b="1" dirty="0"/>
              <a:t>1.4. Sultan II. Mahmut Dönemi Reformları </a:t>
            </a:r>
            <a:endParaRPr lang="tr-TR" dirty="0"/>
          </a:p>
        </p:txBody>
      </p:sp>
    </p:spTree>
    <p:extLst>
      <p:ext uri="{BB962C8B-B14F-4D97-AF65-F5344CB8AC3E}">
        <p14:creationId xmlns:p14="http://schemas.microsoft.com/office/powerpoint/2010/main" val="22191203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4"/>
          </p:nvPr>
        </p:nvSpPr>
        <p:spPr>
          <a:xfrm>
            <a:off x="180000" y="1252026"/>
            <a:ext cx="8805998" cy="5134706"/>
          </a:xfrm>
        </p:spPr>
        <p:txBody>
          <a:bodyPr>
            <a:normAutofit/>
          </a:bodyPr>
          <a:lstStyle/>
          <a:p>
            <a:pPr marL="342900" indent="-342900">
              <a:buFont typeface="Arial" panose="020B0604020202020204" pitchFamily="34" charset="0"/>
              <a:buChar char="•"/>
            </a:pPr>
            <a:r>
              <a:rPr lang="tr-TR" dirty="0">
                <a:solidFill>
                  <a:schemeClr val="tx1"/>
                </a:solidFill>
              </a:rPr>
              <a:t>Osmanlı Batı’da Avusturya, Kuzeyde Rusya, Doğuda İran’la, Akdeniz’de Venedik ve Cenevizlerle mücadele edip yıpranırken bunun içerdeki yansımaları </a:t>
            </a:r>
            <a:r>
              <a:rPr lang="tr-TR" b="1" i="1" dirty="0">
                <a:solidFill>
                  <a:schemeClr val="tx1"/>
                </a:solidFill>
              </a:rPr>
              <a:t>Celali isyanları</a:t>
            </a:r>
            <a:r>
              <a:rPr lang="tr-TR" i="1" dirty="0">
                <a:solidFill>
                  <a:schemeClr val="tx1"/>
                </a:solidFill>
              </a:rPr>
              <a:t> ile oldu</a:t>
            </a:r>
            <a:r>
              <a:rPr lang="tr-TR" i="1" dirty="0" smtClean="0">
                <a:solidFill>
                  <a:schemeClr val="tx1"/>
                </a:solidFill>
              </a:rPr>
              <a:t>.</a:t>
            </a:r>
          </a:p>
          <a:p>
            <a:pPr marL="342900" indent="-342900">
              <a:buFont typeface="Arial" panose="020B0604020202020204" pitchFamily="34" charset="0"/>
              <a:buChar char="•"/>
            </a:pPr>
            <a:r>
              <a:rPr lang="tr-TR" dirty="0">
                <a:solidFill>
                  <a:schemeClr val="tx1"/>
                </a:solidFill>
              </a:rPr>
              <a:t>Bu isyanlar esasta devlet gücünün ve otoritesinin zayıflamasının bir sonucuydu. </a:t>
            </a:r>
            <a:endParaRPr lang="tr-TR" dirty="0" smtClean="0">
              <a:solidFill>
                <a:schemeClr val="tx1"/>
              </a:solidFill>
            </a:endParaRPr>
          </a:p>
          <a:p>
            <a:pPr marL="342900" indent="-342900">
              <a:buFont typeface="Arial" panose="020B0604020202020204" pitchFamily="34" charset="0"/>
              <a:buChar char="•"/>
            </a:pPr>
            <a:r>
              <a:rPr lang="tr-TR" dirty="0">
                <a:solidFill>
                  <a:schemeClr val="tx1"/>
                </a:solidFill>
              </a:rPr>
              <a:t>Celali isyanlarının bütün Anadolu’ya yayılması üzerine </a:t>
            </a:r>
            <a:r>
              <a:rPr lang="tr-TR" b="1" i="1" dirty="0">
                <a:solidFill>
                  <a:schemeClr val="tx1"/>
                </a:solidFill>
              </a:rPr>
              <a:t>Kuyucu Murat Paşa</a:t>
            </a:r>
            <a:r>
              <a:rPr lang="tr-TR" i="1" dirty="0">
                <a:solidFill>
                  <a:schemeClr val="tx1"/>
                </a:solidFill>
              </a:rPr>
              <a:t> </a:t>
            </a:r>
            <a:r>
              <a:rPr lang="tr-TR" dirty="0">
                <a:solidFill>
                  <a:schemeClr val="tx1"/>
                </a:solidFill>
              </a:rPr>
              <a:t>1606-1609 yılları arasında Anadolu’yu isyancılardan temizledi. </a:t>
            </a:r>
            <a:endParaRPr lang="tr-TR" dirty="0" smtClean="0">
              <a:solidFill>
                <a:schemeClr val="tx1"/>
              </a:solidFill>
            </a:endParaRPr>
          </a:p>
          <a:p>
            <a:pPr marL="342900" indent="-342900">
              <a:buFont typeface="Arial" panose="020B0604020202020204" pitchFamily="34" charset="0"/>
              <a:buChar char="•"/>
            </a:pPr>
            <a:r>
              <a:rPr lang="tr-TR" dirty="0">
                <a:solidFill>
                  <a:schemeClr val="tx1"/>
                </a:solidFill>
              </a:rPr>
              <a:t>Fakat 1611 yılında </a:t>
            </a:r>
            <a:r>
              <a:rPr lang="tr-TR" i="1" dirty="0">
                <a:solidFill>
                  <a:schemeClr val="tx1"/>
                </a:solidFill>
              </a:rPr>
              <a:t>Kuyucu Murat </a:t>
            </a:r>
            <a:r>
              <a:rPr lang="tr-TR" dirty="0">
                <a:solidFill>
                  <a:schemeClr val="tx1"/>
                </a:solidFill>
              </a:rPr>
              <a:t>Paşa’nın ölmesi üzerine huzursuzluklar devam etmiş; çok daha ciddi bir sorun olan Yeniçerilerin itaatsizliği başlamıştır.</a:t>
            </a:r>
            <a:endParaRPr lang="tr-TR" dirty="0" smtClean="0">
              <a:solidFill>
                <a:schemeClr val="tx1"/>
              </a:solidFill>
            </a:endParaRPr>
          </a:p>
          <a:p>
            <a:endParaRPr lang="tr-TR" sz="2800" dirty="0" smtClean="0"/>
          </a:p>
          <a:p>
            <a:pPr marL="342900" indent="-342900">
              <a:buFont typeface="Arial" panose="020B0604020202020204" pitchFamily="34" charset="0"/>
              <a:buChar char="•"/>
            </a:pPr>
            <a:endParaRPr lang="tr-TR" sz="2600" dirty="0" smtClean="0">
              <a:solidFill>
                <a:schemeClr val="tx1"/>
              </a:solidFill>
              <a:latin typeface="+mj-lt"/>
            </a:endParaRPr>
          </a:p>
          <a:p>
            <a:pPr marL="342900" indent="-342900">
              <a:buFont typeface="Arial" panose="020B0604020202020204" pitchFamily="34" charset="0"/>
              <a:buChar char="•"/>
            </a:pPr>
            <a:endParaRPr lang="tr-TR" dirty="0"/>
          </a:p>
        </p:txBody>
      </p:sp>
      <p:sp>
        <p:nvSpPr>
          <p:cNvPr id="2" name="Slide Number Placeholder 1"/>
          <p:cNvSpPr>
            <a:spLocks noGrp="1"/>
          </p:cNvSpPr>
          <p:nvPr>
            <p:ph type="sldNum" sz="quarter" idx="13"/>
          </p:nvPr>
        </p:nvSpPr>
        <p:spPr/>
        <p:txBody>
          <a:bodyPr/>
          <a:lstStyle/>
          <a:p>
            <a:fld id="{8E6AA186-9BDC-43F2-8CB7-BFB6CE2B9968}" type="slidenum">
              <a:rPr lang="tr-TR" smtClean="0"/>
              <a:pPr/>
              <a:t>4</a:t>
            </a:fld>
            <a:endParaRPr lang="tr-TR"/>
          </a:p>
        </p:txBody>
      </p:sp>
      <p:sp>
        <p:nvSpPr>
          <p:cNvPr id="3" name="Text Placeholder 2"/>
          <p:cNvSpPr>
            <a:spLocks noGrp="1"/>
          </p:cNvSpPr>
          <p:nvPr>
            <p:ph type="body" sz="quarter" idx="15"/>
          </p:nvPr>
        </p:nvSpPr>
        <p:spPr>
          <a:xfrm>
            <a:off x="180000" y="5888"/>
            <a:ext cx="7674664" cy="1077218"/>
          </a:xfrm>
        </p:spPr>
        <p:txBody>
          <a:bodyPr/>
          <a:lstStyle/>
          <a:p>
            <a:r>
              <a:rPr lang="tr-TR" dirty="0"/>
              <a:t>1.1. Osmanlı’nın Buhran Yılları: Duraklama Dönemi</a:t>
            </a:r>
          </a:p>
        </p:txBody>
      </p:sp>
    </p:spTree>
    <p:extLst>
      <p:ext uri="{BB962C8B-B14F-4D97-AF65-F5344CB8AC3E}">
        <p14:creationId xmlns:p14="http://schemas.microsoft.com/office/powerpoint/2010/main" val="26690432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4"/>
          </p:nvPr>
        </p:nvSpPr>
        <p:spPr>
          <a:xfrm>
            <a:off x="180000" y="1252026"/>
            <a:ext cx="8805998" cy="5134706"/>
          </a:xfrm>
        </p:spPr>
        <p:txBody>
          <a:bodyPr>
            <a:normAutofit/>
          </a:bodyPr>
          <a:lstStyle/>
          <a:p>
            <a:pPr marL="342900" indent="-342900">
              <a:buFont typeface="Arial" panose="020B0604020202020204" pitchFamily="34" charset="0"/>
              <a:buChar char="•"/>
            </a:pPr>
            <a:r>
              <a:rPr lang="tr-TR" dirty="0">
                <a:solidFill>
                  <a:schemeClr val="tx1"/>
                </a:solidFill>
              </a:rPr>
              <a:t>Devletin içine düştüğü böyle bir kargaşa ortamında tahta gecen </a:t>
            </a:r>
            <a:r>
              <a:rPr lang="tr-TR" b="1" dirty="0">
                <a:solidFill>
                  <a:schemeClr val="tx1"/>
                </a:solidFill>
              </a:rPr>
              <a:t>IV. Murat </a:t>
            </a:r>
            <a:r>
              <a:rPr lang="tr-TR" dirty="0">
                <a:solidFill>
                  <a:schemeClr val="tx1"/>
                </a:solidFill>
              </a:rPr>
              <a:t>(1623-1639) otoriteyi sağlamak için şiddetli tedbirler almayı sürdürmüştür.</a:t>
            </a:r>
            <a:endParaRPr lang="tr-TR" dirty="0" smtClean="0">
              <a:solidFill>
                <a:schemeClr val="tx1"/>
              </a:solidFill>
            </a:endParaRPr>
          </a:p>
          <a:p>
            <a:pPr marL="342900" indent="-342900">
              <a:buFont typeface="Arial" panose="020B0604020202020204" pitchFamily="34" charset="0"/>
              <a:buChar char="•"/>
            </a:pPr>
            <a:endParaRPr lang="tr-TR" dirty="0" smtClean="0">
              <a:solidFill>
                <a:schemeClr val="tx1"/>
              </a:solidFill>
            </a:endParaRPr>
          </a:p>
          <a:p>
            <a:pPr marL="342900" indent="-342900">
              <a:buFont typeface="Arial" panose="020B0604020202020204" pitchFamily="34" charset="0"/>
              <a:buChar char="•"/>
            </a:pPr>
            <a:r>
              <a:rPr lang="tr-TR" dirty="0" smtClean="0">
                <a:solidFill>
                  <a:schemeClr val="tx1"/>
                </a:solidFill>
              </a:rPr>
              <a:t>Fakat </a:t>
            </a:r>
            <a:r>
              <a:rPr lang="tr-TR" dirty="0">
                <a:solidFill>
                  <a:schemeClr val="tx1"/>
                </a:solidFill>
              </a:rPr>
              <a:t>onun ölümünün ardından </a:t>
            </a:r>
            <a:r>
              <a:rPr lang="tr-TR" b="1" i="1" dirty="0">
                <a:solidFill>
                  <a:schemeClr val="tx1"/>
                </a:solidFill>
              </a:rPr>
              <a:t>Kapıkulu Ocakları’</a:t>
            </a:r>
            <a:r>
              <a:rPr lang="tr-TR" i="1" dirty="0">
                <a:solidFill>
                  <a:schemeClr val="tx1"/>
                </a:solidFill>
              </a:rPr>
              <a:t>ndaki</a:t>
            </a:r>
            <a:r>
              <a:rPr lang="tr-TR" b="1" i="1" dirty="0">
                <a:solidFill>
                  <a:schemeClr val="tx1"/>
                </a:solidFill>
              </a:rPr>
              <a:t> </a:t>
            </a:r>
            <a:r>
              <a:rPr lang="tr-TR" dirty="0">
                <a:solidFill>
                  <a:schemeClr val="tx1"/>
                </a:solidFill>
              </a:rPr>
              <a:t>disiplinsizlik </a:t>
            </a:r>
            <a:r>
              <a:rPr lang="tr-TR" dirty="0" smtClean="0">
                <a:solidFill>
                  <a:schemeClr val="tx1"/>
                </a:solidFill>
              </a:rPr>
              <a:t>artmıştır</a:t>
            </a:r>
            <a:r>
              <a:rPr lang="tr-TR" dirty="0">
                <a:solidFill>
                  <a:schemeClr val="tx1"/>
                </a:solidFill>
              </a:rPr>
              <a:t>. </a:t>
            </a:r>
            <a:endParaRPr lang="tr-TR" dirty="0" smtClean="0">
              <a:solidFill>
                <a:schemeClr val="tx1"/>
              </a:solidFill>
            </a:endParaRPr>
          </a:p>
          <a:p>
            <a:pPr marL="342900" indent="-342900">
              <a:buFont typeface="Arial" panose="020B0604020202020204" pitchFamily="34" charset="0"/>
              <a:buChar char="•"/>
            </a:pPr>
            <a:endParaRPr lang="tr-TR" dirty="0" smtClean="0">
              <a:solidFill>
                <a:schemeClr val="tx1"/>
              </a:solidFill>
            </a:endParaRPr>
          </a:p>
          <a:p>
            <a:pPr marL="342900" indent="-342900">
              <a:buFont typeface="Arial" panose="020B0604020202020204" pitchFamily="34" charset="0"/>
              <a:buChar char="•"/>
            </a:pPr>
            <a:r>
              <a:rPr lang="tr-TR" dirty="0" smtClean="0">
                <a:solidFill>
                  <a:schemeClr val="tx1"/>
                </a:solidFill>
              </a:rPr>
              <a:t>Klasik </a:t>
            </a:r>
            <a:r>
              <a:rPr lang="tr-TR" dirty="0">
                <a:solidFill>
                  <a:schemeClr val="tx1"/>
                </a:solidFill>
              </a:rPr>
              <a:t>dönemin en önemli dinamizm kaynağı olan Osmanlı toprak sistemi bozulunca sosyal sorunlar daha da büyümüştür</a:t>
            </a:r>
            <a:r>
              <a:rPr lang="tr-TR" dirty="0" smtClean="0">
                <a:solidFill>
                  <a:schemeClr val="tx1"/>
                </a:solidFill>
              </a:rPr>
              <a:t>.</a:t>
            </a:r>
          </a:p>
          <a:p>
            <a:pPr marL="342900" indent="-342900">
              <a:buFont typeface="Arial" panose="020B0604020202020204" pitchFamily="34" charset="0"/>
              <a:buChar char="•"/>
            </a:pPr>
            <a:endParaRPr lang="tr-TR" dirty="0" smtClean="0">
              <a:solidFill>
                <a:schemeClr val="tx1"/>
              </a:solidFill>
            </a:endParaRPr>
          </a:p>
          <a:p>
            <a:pPr marL="342900" indent="-342900">
              <a:buFont typeface="Arial" panose="020B0604020202020204" pitchFamily="34" charset="0"/>
              <a:buChar char="•"/>
            </a:pPr>
            <a:r>
              <a:rPr lang="tr-TR" dirty="0" smtClean="0">
                <a:solidFill>
                  <a:schemeClr val="tx1"/>
                </a:solidFill>
              </a:rPr>
              <a:t>Bu </a:t>
            </a:r>
            <a:r>
              <a:rPr lang="tr-TR" dirty="0">
                <a:solidFill>
                  <a:schemeClr val="tx1"/>
                </a:solidFill>
              </a:rPr>
              <a:t>ortamda dini taassup ekseninde ortaya çıkan </a:t>
            </a:r>
            <a:r>
              <a:rPr lang="tr-TR" b="1" i="1" dirty="0">
                <a:solidFill>
                  <a:schemeClr val="tx1"/>
                </a:solidFill>
              </a:rPr>
              <a:t>Kadızadeliler </a:t>
            </a:r>
            <a:r>
              <a:rPr lang="tr-TR" dirty="0">
                <a:solidFill>
                  <a:schemeClr val="tx1"/>
                </a:solidFill>
              </a:rPr>
              <a:t>hareketi devleti tehdit eder duruma gelmiştir. </a:t>
            </a:r>
            <a:endParaRPr lang="tr-TR" dirty="0" smtClean="0">
              <a:solidFill>
                <a:schemeClr val="tx1"/>
              </a:solidFill>
            </a:endParaRPr>
          </a:p>
          <a:p>
            <a:endParaRPr lang="tr-TR" sz="2800" dirty="0" smtClean="0"/>
          </a:p>
          <a:p>
            <a:pPr marL="342900" indent="-342900">
              <a:buFont typeface="Arial" panose="020B0604020202020204" pitchFamily="34" charset="0"/>
              <a:buChar char="•"/>
            </a:pPr>
            <a:endParaRPr lang="tr-TR" sz="2600" dirty="0" smtClean="0">
              <a:solidFill>
                <a:schemeClr val="tx1"/>
              </a:solidFill>
              <a:latin typeface="+mj-lt"/>
            </a:endParaRPr>
          </a:p>
          <a:p>
            <a:pPr marL="342900" indent="-342900">
              <a:buFont typeface="Arial" panose="020B0604020202020204" pitchFamily="34" charset="0"/>
              <a:buChar char="•"/>
            </a:pPr>
            <a:endParaRPr lang="tr-TR" dirty="0"/>
          </a:p>
        </p:txBody>
      </p:sp>
      <p:sp>
        <p:nvSpPr>
          <p:cNvPr id="2" name="Slide Number Placeholder 1"/>
          <p:cNvSpPr>
            <a:spLocks noGrp="1"/>
          </p:cNvSpPr>
          <p:nvPr>
            <p:ph type="sldNum" sz="quarter" idx="13"/>
          </p:nvPr>
        </p:nvSpPr>
        <p:spPr/>
        <p:txBody>
          <a:bodyPr/>
          <a:lstStyle/>
          <a:p>
            <a:fld id="{8E6AA186-9BDC-43F2-8CB7-BFB6CE2B9968}" type="slidenum">
              <a:rPr lang="tr-TR" smtClean="0"/>
              <a:pPr/>
              <a:t>5</a:t>
            </a:fld>
            <a:endParaRPr lang="tr-TR"/>
          </a:p>
        </p:txBody>
      </p:sp>
      <p:sp>
        <p:nvSpPr>
          <p:cNvPr id="3" name="Text Placeholder 2"/>
          <p:cNvSpPr>
            <a:spLocks noGrp="1"/>
          </p:cNvSpPr>
          <p:nvPr>
            <p:ph type="body" sz="quarter" idx="15"/>
          </p:nvPr>
        </p:nvSpPr>
        <p:spPr>
          <a:xfrm>
            <a:off x="180000" y="5888"/>
            <a:ext cx="7674664" cy="1077218"/>
          </a:xfrm>
        </p:spPr>
        <p:txBody>
          <a:bodyPr/>
          <a:lstStyle/>
          <a:p>
            <a:pPr algn="ctr"/>
            <a:r>
              <a:rPr lang="tr-TR" dirty="0"/>
              <a:t>1.1. Osmanlı’nın Buhran Yılları: Duraklama Dönemi</a:t>
            </a:r>
          </a:p>
        </p:txBody>
      </p:sp>
    </p:spTree>
    <p:extLst>
      <p:ext uri="{BB962C8B-B14F-4D97-AF65-F5344CB8AC3E}">
        <p14:creationId xmlns:p14="http://schemas.microsoft.com/office/powerpoint/2010/main" val="12773994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4"/>
          </p:nvPr>
        </p:nvSpPr>
        <p:spPr>
          <a:xfrm>
            <a:off x="180000" y="1252026"/>
            <a:ext cx="8805998" cy="5134706"/>
          </a:xfrm>
        </p:spPr>
        <p:txBody>
          <a:bodyPr>
            <a:normAutofit lnSpcReduction="10000"/>
          </a:bodyPr>
          <a:lstStyle/>
          <a:p>
            <a:pPr marL="342900" indent="-342900">
              <a:buFont typeface="Arial" panose="020B0604020202020204" pitchFamily="34" charset="0"/>
              <a:buChar char="•"/>
            </a:pPr>
            <a:r>
              <a:rPr lang="tr-TR" dirty="0" smtClean="0">
                <a:solidFill>
                  <a:schemeClr val="tx1"/>
                </a:solidFill>
              </a:rPr>
              <a:t>Osmanlı Avrupa’da Otuz Yıl Savaşları’yla oluşan karmaşadan yararlanarak Kıbrıs’tan sonra Doğu Akdeniz’in stratejik adası </a:t>
            </a:r>
            <a:r>
              <a:rPr lang="tr-TR" b="1" dirty="0" smtClean="0">
                <a:solidFill>
                  <a:schemeClr val="tx1"/>
                </a:solidFill>
              </a:rPr>
              <a:t>Girit</a:t>
            </a:r>
            <a:r>
              <a:rPr lang="tr-TR" dirty="0" smtClean="0">
                <a:solidFill>
                  <a:schemeClr val="tx1"/>
                </a:solidFill>
              </a:rPr>
              <a:t>’e  sefer başlatmıştır (1645).</a:t>
            </a:r>
          </a:p>
          <a:p>
            <a:pPr marL="342900" indent="-342900">
              <a:buFont typeface="Arial" panose="020B0604020202020204" pitchFamily="34" charset="0"/>
              <a:buChar char="•"/>
            </a:pPr>
            <a:endParaRPr lang="tr-TR" dirty="0" smtClean="0">
              <a:solidFill>
                <a:schemeClr val="tx1"/>
              </a:solidFill>
            </a:endParaRPr>
          </a:p>
          <a:p>
            <a:pPr marL="342900" indent="-342900">
              <a:buFont typeface="Arial" panose="020B0604020202020204" pitchFamily="34" charset="0"/>
              <a:buChar char="•"/>
            </a:pPr>
            <a:r>
              <a:rPr lang="tr-TR" dirty="0" smtClean="0">
                <a:solidFill>
                  <a:schemeClr val="tx1"/>
                </a:solidFill>
              </a:rPr>
              <a:t>Çetin mücadelelerden sonra ada ancak 1669’da  ele geçirilebilmiştir. </a:t>
            </a:r>
          </a:p>
          <a:p>
            <a:pPr marL="342900" indent="-342900">
              <a:buFont typeface="Arial" panose="020B0604020202020204" pitchFamily="34" charset="0"/>
              <a:buChar char="•"/>
            </a:pPr>
            <a:endParaRPr lang="tr-TR" dirty="0" smtClean="0">
              <a:solidFill>
                <a:schemeClr val="tx1"/>
              </a:solidFill>
            </a:endParaRPr>
          </a:p>
          <a:p>
            <a:pPr marL="342900" indent="-342900">
              <a:buFont typeface="Arial" panose="020B0604020202020204" pitchFamily="34" charset="0"/>
              <a:buChar char="•"/>
            </a:pPr>
            <a:r>
              <a:rPr lang="tr-TR" dirty="0" smtClean="0">
                <a:solidFill>
                  <a:schemeClr val="tx1"/>
                </a:solidFill>
              </a:rPr>
              <a:t>Bu süreçte Osmanlı ordusu 1662’de </a:t>
            </a:r>
            <a:r>
              <a:rPr lang="tr-TR" b="1" dirty="0" smtClean="0">
                <a:solidFill>
                  <a:schemeClr val="tx1"/>
                </a:solidFill>
              </a:rPr>
              <a:t>Erdel</a:t>
            </a:r>
            <a:r>
              <a:rPr lang="tr-TR" dirty="0" smtClean="0">
                <a:solidFill>
                  <a:schemeClr val="tx1"/>
                </a:solidFill>
              </a:rPr>
              <a:t> (Romanya)’e girdi; 1663’te </a:t>
            </a:r>
            <a:r>
              <a:rPr lang="tr-TR" b="1" dirty="0" smtClean="0">
                <a:solidFill>
                  <a:schemeClr val="tx1"/>
                </a:solidFill>
              </a:rPr>
              <a:t>Uyvar</a:t>
            </a:r>
            <a:r>
              <a:rPr lang="tr-TR" dirty="0" smtClean="0">
                <a:solidFill>
                  <a:schemeClr val="tx1"/>
                </a:solidFill>
              </a:rPr>
              <a:t> (Slovakya)’</a:t>
            </a:r>
            <a:r>
              <a:rPr lang="tr-TR" dirty="0" err="1" smtClean="0">
                <a:solidFill>
                  <a:schemeClr val="tx1"/>
                </a:solidFill>
              </a:rPr>
              <a:t>ın</a:t>
            </a:r>
            <a:r>
              <a:rPr lang="tr-TR" dirty="0" smtClean="0">
                <a:solidFill>
                  <a:schemeClr val="tx1"/>
                </a:solidFill>
              </a:rPr>
              <a:t> fethiyle de Avrupa’daki en geniş sınırlara ulaşmıştır.</a:t>
            </a:r>
          </a:p>
          <a:p>
            <a:pPr marL="342900" indent="-342900">
              <a:buFont typeface="Arial" panose="020B0604020202020204" pitchFamily="34" charset="0"/>
              <a:buChar char="•"/>
            </a:pPr>
            <a:endParaRPr lang="tr-TR" dirty="0" smtClean="0">
              <a:solidFill>
                <a:schemeClr val="tx1"/>
              </a:solidFill>
            </a:endParaRPr>
          </a:p>
          <a:p>
            <a:pPr marL="342900" indent="-342900">
              <a:buFont typeface="Arial" panose="020B0604020202020204" pitchFamily="34" charset="0"/>
              <a:buChar char="•"/>
            </a:pPr>
            <a:r>
              <a:rPr lang="tr-TR" dirty="0" smtClean="0">
                <a:solidFill>
                  <a:schemeClr val="tx1"/>
                </a:solidFill>
              </a:rPr>
              <a:t>Fakat özellikle uzun süren Girit seferi esnasında Osmanlı ordu ve donanmasının Avrupa teknolojisinin gerisinde kaldığı anlaşılmıştır.</a:t>
            </a:r>
          </a:p>
          <a:p>
            <a:pPr marL="342900" indent="-342900">
              <a:buFont typeface="Arial" panose="020B0604020202020204" pitchFamily="34" charset="0"/>
              <a:buChar char="•"/>
            </a:pPr>
            <a:endParaRPr lang="tr-TR" sz="2600" dirty="0" smtClean="0">
              <a:solidFill>
                <a:schemeClr val="tx1"/>
              </a:solidFill>
              <a:latin typeface="+mj-lt"/>
            </a:endParaRPr>
          </a:p>
          <a:p>
            <a:pPr marL="342900" indent="-342900">
              <a:buFont typeface="Arial" panose="020B0604020202020204" pitchFamily="34" charset="0"/>
              <a:buChar char="•"/>
            </a:pPr>
            <a:endParaRPr lang="tr-TR" dirty="0"/>
          </a:p>
        </p:txBody>
      </p:sp>
      <p:sp>
        <p:nvSpPr>
          <p:cNvPr id="2" name="Slide Number Placeholder 1"/>
          <p:cNvSpPr>
            <a:spLocks noGrp="1"/>
          </p:cNvSpPr>
          <p:nvPr>
            <p:ph type="sldNum" sz="quarter" idx="13"/>
          </p:nvPr>
        </p:nvSpPr>
        <p:spPr/>
        <p:txBody>
          <a:bodyPr/>
          <a:lstStyle/>
          <a:p>
            <a:fld id="{8E6AA186-9BDC-43F2-8CB7-BFB6CE2B9968}" type="slidenum">
              <a:rPr lang="tr-TR" smtClean="0"/>
              <a:pPr/>
              <a:t>6</a:t>
            </a:fld>
            <a:endParaRPr lang="tr-TR" dirty="0"/>
          </a:p>
        </p:txBody>
      </p:sp>
      <p:sp>
        <p:nvSpPr>
          <p:cNvPr id="3" name="Text Placeholder 2"/>
          <p:cNvSpPr>
            <a:spLocks noGrp="1"/>
          </p:cNvSpPr>
          <p:nvPr>
            <p:ph type="body" sz="quarter" idx="15"/>
          </p:nvPr>
        </p:nvSpPr>
        <p:spPr>
          <a:xfrm>
            <a:off x="180000" y="5888"/>
            <a:ext cx="7674664" cy="1077218"/>
          </a:xfrm>
        </p:spPr>
        <p:txBody>
          <a:bodyPr/>
          <a:lstStyle/>
          <a:p>
            <a:r>
              <a:rPr lang="tr-TR" dirty="0"/>
              <a:t>1.1. Osmanlı’nın Buhran Yılları: Duraklama Dönemi</a:t>
            </a:r>
          </a:p>
        </p:txBody>
      </p:sp>
    </p:spTree>
    <p:extLst>
      <p:ext uri="{BB962C8B-B14F-4D97-AF65-F5344CB8AC3E}">
        <p14:creationId xmlns:p14="http://schemas.microsoft.com/office/powerpoint/2010/main" val="1045643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4"/>
          </p:nvPr>
        </p:nvSpPr>
        <p:spPr>
          <a:xfrm>
            <a:off x="180000" y="1252026"/>
            <a:ext cx="8805998" cy="5134706"/>
          </a:xfrm>
        </p:spPr>
        <p:txBody>
          <a:bodyPr>
            <a:normAutofit/>
          </a:bodyPr>
          <a:lstStyle/>
          <a:p>
            <a:pPr marL="342900" indent="-342900">
              <a:buFont typeface="Arial" panose="020B0604020202020204" pitchFamily="34" charset="0"/>
              <a:buChar char="•"/>
            </a:pPr>
            <a:r>
              <a:rPr lang="tr-TR" dirty="0">
                <a:solidFill>
                  <a:schemeClr val="tx1"/>
                </a:solidFill>
              </a:rPr>
              <a:t>17. Yüzyılın son çeyreğinde Avrupa’daki bazı gelişmeler Osmanlıların dikkatini tekrar buraya yöneltmiştir. </a:t>
            </a:r>
            <a:endParaRPr lang="tr-TR" dirty="0" smtClean="0">
              <a:solidFill>
                <a:schemeClr val="tx1"/>
              </a:solidFill>
            </a:endParaRPr>
          </a:p>
          <a:p>
            <a:pPr marL="342900" indent="-342900">
              <a:buFont typeface="Arial" panose="020B0604020202020204" pitchFamily="34" charset="0"/>
              <a:buChar char="•"/>
            </a:pPr>
            <a:endParaRPr lang="tr-TR" dirty="0" smtClean="0">
              <a:solidFill>
                <a:schemeClr val="tx1"/>
              </a:solidFill>
            </a:endParaRPr>
          </a:p>
          <a:p>
            <a:pPr marL="342900" indent="-342900">
              <a:buFont typeface="Arial" panose="020B0604020202020204" pitchFamily="34" charset="0"/>
              <a:buChar char="•"/>
            </a:pPr>
            <a:r>
              <a:rPr lang="tr-TR" dirty="0" smtClean="0">
                <a:solidFill>
                  <a:schemeClr val="tx1"/>
                </a:solidFill>
              </a:rPr>
              <a:t>Kara Mustafa </a:t>
            </a:r>
            <a:r>
              <a:rPr lang="tr-TR" dirty="0">
                <a:solidFill>
                  <a:schemeClr val="tx1"/>
                </a:solidFill>
              </a:rPr>
              <a:t>Paşa Viyana’yı ele geçirerek büyük bir hayali gerçekleştirmek; prestij kazanmak ve Batı’yı da bir tehdit olmaktan çıkartmak istiyordu</a:t>
            </a:r>
            <a:r>
              <a:rPr lang="tr-TR" dirty="0" smtClean="0">
                <a:solidFill>
                  <a:schemeClr val="tx1"/>
                </a:solidFill>
              </a:rPr>
              <a:t>.</a:t>
            </a:r>
          </a:p>
          <a:p>
            <a:pPr marL="342900" indent="-342900">
              <a:buFont typeface="Arial" panose="020B0604020202020204" pitchFamily="34" charset="0"/>
              <a:buChar char="•"/>
            </a:pPr>
            <a:endParaRPr lang="tr-TR" dirty="0" smtClean="0">
              <a:solidFill>
                <a:schemeClr val="tx1"/>
              </a:solidFill>
            </a:endParaRPr>
          </a:p>
          <a:p>
            <a:pPr marL="342900" indent="-342900">
              <a:buFont typeface="Arial" panose="020B0604020202020204" pitchFamily="34" charset="0"/>
              <a:buChar char="•"/>
            </a:pPr>
            <a:r>
              <a:rPr lang="tr-TR" dirty="0" smtClean="0">
                <a:solidFill>
                  <a:schemeClr val="tx1"/>
                </a:solidFill>
              </a:rPr>
              <a:t>Osmanlı </a:t>
            </a:r>
            <a:r>
              <a:rPr lang="tr-TR" dirty="0">
                <a:solidFill>
                  <a:schemeClr val="tx1"/>
                </a:solidFill>
              </a:rPr>
              <a:t>ordusu 1683 baharında Avusturya seferine çıktı. </a:t>
            </a:r>
            <a:endParaRPr lang="tr-TR" dirty="0" smtClean="0">
              <a:solidFill>
                <a:schemeClr val="tx1"/>
              </a:solidFill>
            </a:endParaRPr>
          </a:p>
          <a:p>
            <a:pPr marL="342900" indent="-342900">
              <a:buFont typeface="Arial" panose="020B0604020202020204" pitchFamily="34" charset="0"/>
              <a:buChar char="•"/>
            </a:pPr>
            <a:endParaRPr lang="tr-TR" dirty="0" smtClean="0">
              <a:solidFill>
                <a:schemeClr val="tx1"/>
              </a:solidFill>
            </a:endParaRPr>
          </a:p>
          <a:p>
            <a:pPr marL="342900" indent="-342900">
              <a:buFont typeface="Arial" panose="020B0604020202020204" pitchFamily="34" charset="0"/>
              <a:buChar char="•"/>
            </a:pPr>
            <a:r>
              <a:rPr lang="tr-TR" dirty="0" smtClean="0">
                <a:solidFill>
                  <a:schemeClr val="tx1"/>
                </a:solidFill>
              </a:rPr>
              <a:t>Fakat </a:t>
            </a:r>
            <a:r>
              <a:rPr lang="tr-TR" dirty="0">
                <a:solidFill>
                  <a:schemeClr val="tx1"/>
                </a:solidFill>
              </a:rPr>
              <a:t>II. Viyana kuşatması başarısız oldu ve çok ağır bir mağlubiyet alındı.</a:t>
            </a:r>
          </a:p>
          <a:p>
            <a:r>
              <a:rPr lang="tr-TR" sz="2800" dirty="0" smtClean="0"/>
              <a:t> </a:t>
            </a:r>
            <a:endParaRPr lang="tr-TR" sz="2600" dirty="0" smtClean="0">
              <a:solidFill>
                <a:schemeClr val="tx1"/>
              </a:solidFill>
              <a:latin typeface="+mj-lt"/>
            </a:endParaRPr>
          </a:p>
          <a:p>
            <a:pPr marL="342900" indent="-342900">
              <a:buFont typeface="Arial" panose="020B0604020202020204" pitchFamily="34" charset="0"/>
              <a:buChar char="•"/>
            </a:pPr>
            <a:endParaRPr lang="tr-TR" dirty="0"/>
          </a:p>
        </p:txBody>
      </p:sp>
      <p:sp>
        <p:nvSpPr>
          <p:cNvPr id="2" name="Slide Number Placeholder 1"/>
          <p:cNvSpPr>
            <a:spLocks noGrp="1"/>
          </p:cNvSpPr>
          <p:nvPr>
            <p:ph type="sldNum" sz="quarter" idx="13"/>
          </p:nvPr>
        </p:nvSpPr>
        <p:spPr/>
        <p:txBody>
          <a:bodyPr/>
          <a:lstStyle/>
          <a:p>
            <a:fld id="{8E6AA186-9BDC-43F2-8CB7-BFB6CE2B9968}" type="slidenum">
              <a:rPr lang="tr-TR" smtClean="0"/>
              <a:pPr/>
              <a:t>7</a:t>
            </a:fld>
            <a:endParaRPr lang="tr-TR" dirty="0"/>
          </a:p>
        </p:txBody>
      </p:sp>
      <p:sp>
        <p:nvSpPr>
          <p:cNvPr id="3" name="Text Placeholder 2"/>
          <p:cNvSpPr>
            <a:spLocks noGrp="1"/>
          </p:cNvSpPr>
          <p:nvPr>
            <p:ph type="body" sz="quarter" idx="15"/>
          </p:nvPr>
        </p:nvSpPr>
        <p:spPr>
          <a:xfrm>
            <a:off x="180000" y="5888"/>
            <a:ext cx="7674664" cy="1077218"/>
          </a:xfrm>
        </p:spPr>
        <p:txBody>
          <a:bodyPr/>
          <a:lstStyle/>
          <a:p>
            <a:r>
              <a:rPr lang="tr-TR" dirty="0"/>
              <a:t>1.1. Osmanlı’nın Buhran Yılları: Duraklama Dönemi</a:t>
            </a:r>
          </a:p>
        </p:txBody>
      </p:sp>
    </p:spTree>
    <p:extLst>
      <p:ext uri="{BB962C8B-B14F-4D97-AF65-F5344CB8AC3E}">
        <p14:creationId xmlns:p14="http://schemas.microsoft.com/office/powerpoint/2010/main" val="40784928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4"/>
          </p:nvPr>
        </p:nvSpPr>
        <p:spPr>
          <a:xfrm>
            <a:off x="180000" y="1252026"/>
            <a:ext cx="8805998" cy="5134706"/>
          </a:xfrm>
        </p:spPr>
        <p:txBody>
          <a:bodyPr>
            <a:normAutofit fontScale="92500" lnSpcReduction="10000"/>
          </a:bodyPr>
          <a:lstStyle/>
          <a:p>
            <a:pPr marL="342900" indent="-342900">
              <a:buFont typeface="Arial" panose="020B0604020202020204" pitchFamily="34" charset="0"/>
              <a:buChar char="•"/>
            </a:pPr>
            <a:r>
              <a:rPr lang="tr-TR" dirty="0">
                <a:solidFill>
                  <a:schemeClr val="tx1"/>
                </a:solidFill>
              </a:rPr>
              <a:t>Viyana hezimeti Avrupa devletlerine moral oldu ve Osmanlı için 16 yıl sürecek bir yenilgiler dizisi başladı</a:t>
            </a:r>
            <a:r>
              <a:rPr lang="tr-TR" dirty="0" smtClean="0">
                <a:solidFill>
                  <a:schemeClr val="tx1"/>
                </a:solidFill>
              </a:rPr>
              <a:t>.</a:t>
            </a:r>
          </a:p>
          <a:p>
            <a:pPr marL="342900" indent="-342900">
              <a:buFont typeface="Arial" panose="020B0604020202020204" pitchFamily="34" charset="0"/>
              <a:buChar char="•"/>
            </a:pPr>
            <a:endParaRPr lang="tr-TR" dirty="0" smtClean="0">
              <a:solidFill>
                <a:schemeClr val="tx1"/>
              </a:solidFill>
            </a:endParaRPr>
          </a:p>
          <a:p>
            <a:pPr marL="342900" indent="-342900">
              <a:buFont typeface="Arial" panose="020B0604020202020204" pitchFamily="34" charset="0"/>
              <a:buChar char="•"/>
            </a:pPr>
            <a:r>
              <a:rPr lang="tr-TR" dirty="0" smtClean="0">
                <a:solidFill>
                  <a:schemeClr val="tx1"/>
                </a:solidFill>
              </a:rPr>
              <a:t>Nitekim </a:t>
            </a:r>
            <a:r>
              <a:rPr lang="tr-TR" dirty="0">
                <a:solidFill>
                  <a:schemeClr val="tx1"/>
                </a:solidFill>
              </a:rPr>
              <a:t>Avusturya, Lehistan ve Venedik aralarında </a:t>
            </a:r>
            <a:r>
              <a:rPr lang="tr-TR" b="1" i="1" dirty="0">
                <a:solidFill>
                  <a:schemeClr val="tx1"/>
                </a:solidFill>
              </a:rPr>
              <a:t>Kutsal İttifak’ı</a:t>
            </a:r>
            <a:r>
              <a:rPr lang="tr-TR" dirty="0">
                <a:solidFill>
                  <a:schemeClr val="tx1"/>
                </a:solidFill>
              </a:rPr>
              <a:t> kurdular. </a:t>
            </a:r>
            <a:endParaRPr lang="tr-TR" dirty="0" smtClean="0">
              <a:solidFill>
                <a:schemeClr val="tx1"/>
              </a:solidFill>
            </a:endParaRPr>
          </a:p>
          <a:p>
            <a:pPr marL="342900" indent="-342900">
              <a:buFont typeface="Arial" panose="020B0604020202020204" pitchFamily="34" charset="0"/>
              <a:buChar char="•"/>
            </a:pPr>
            <a:endParaRPr lang="tr-TR" dirty="0" smtClean="0">
              <a:solidFill>
                <a:schemeClr val="tx1"/>
              </a:solidFill>
            </a:endParaRPr>
          </a:p>
          <a:p>
            <a:pPr marL="342900" indent="-342900">
              <a:buFont typeface="Arial" panose="020B0604020202020204" pitchFamily="34" charset="0"/>
              <a:buChar char="•"/>
            </a:pPr>
            <a:r>
              <a:rPr lang="tr-TR" dirty="0" smtClean="0">
                <a:solidFill>
                  <a:schemeClr val="tx1"/>
                </a:solidFill>
              </a:rPr>
              <a:t>Kutsal </a:t>
            </a:r>
            <a:r>
              <a:rPr lang="tr-TR" dirty="0">
                <a:solidFill>
                  <a:schemeClr val="tx1"/>
                </a:solidFill>
              </a:rPr>
              <a:t>İttifakla savaş 1699’a kadar sürdü. </a:t>
            </a:r>
            <a:endParaRPr lang="tr-TR" dirty="0" smtClean="0">
              <a:solidFill>
                <a:schemeClr val="tx1"/>
              </a:solidFill>
            </a:endParaRPr>
          </a:p>
          <a:p>
            <a:pPr marL="342900" indent="-342900">
              <a:buFont typeface="Arial" panose="020B0604020202020204" pitchFamily="34" charset="0"/>
              <a:buChar char="•"/>
            </a:pPr>
            <a:endParaRPr lang="tr-TR" dirty="0" smtClean="0">
              <a:solidFill>
                <a:schemeClr val="tx1"/>
              </a:solidFill>
            </a:endParaRPr>
          </a:p>
          <a:p>
            <a:pPr marL="342900" indent="-342900">
              <a:buFont typeface="Arial" panose="020B0604020202020204" pitchFamily="34" charset="0"/>
              <a:buChar char="•"/>
            </a:pPr>
            <a:r>
              <a:rPr lang="tr-TR" dirty="0" smtClean="0">
                <a:solidFill>
                  <a:schemeClr val="tx1"/>
                </a:solidFill>
              </a:rPr>
              <a:t>Zaten </a:t>
            </a:r>
            <a:r>
              <a:rPr lang="tr-TR" dirty="0">
                <a:solidFill>
                  <a:schemeClr val="tx1"/>
                </a:solidFill>
              </a:rPr>
              <a:t>bir süredir ciddi sosyal ve ekonomik sorunlarla karşı karşıya olan Osmanlı, bu savaşlarda istenilen başarıyı gösteremedi</a:t>
            </a:r>
            <a:r>
              <a:rPr lang="tr-TR" dirty="0" smtClean="0">
                <a:solidFill>
                  <a:schemeClr val="tx1"/>
                </a:solidFill>
              </a:rPr>
              <a:t>.</a:t>
            </a:r>
          </a:p>
          <a:p>
            <a:pPr marL="342900" indent="-342900">
              <a:buFont typeface="Arial" panose="020B0604020202020204" pitchFamily="34" charset="0"/>
              <a:buChar char="•"/>
            </a:pPr>
            <a:endParaRPr lang="tr-TR" dirty="0" smtClean="0">
              <a:solidFill>
                <a:schemeClr val="tx1"/>
              </a:solidFill>
            </a:endParaRPr>
          </a:p>
          <a:p>
            <a:pPr marL="342900" indent="-342900">
              <a:buFont typeface="Arial" panose="020B0604020202020204" pitchFamily="34" charset="0"/>
              <a:buChar char="•"/>
            </a:pPr>
            <a:r>
              <a:rPr lang="tr-TR" dirty="0" smtClean="0">
                <a:solidFill>
                  <a:schemeClr val="tx1"/>
                </a:solidFill>
              </a:rPr>
              <a:t>1697’deki </a:t>
            </a:r>
            <a:r>
              <a:rPr lang="tr-TR" b="1" dirty="0">
                <a:solidFill>
                  <a:schemeClr val="tx1"/>
                </a:solidFill>
              </a:rPr>
              <a:t>Zenta</a:t>
            </a:r>
            <a:r>
              <a:rPr lang="tr-TR" dirty="0">
                <a:solidFill>
                  <a:schemeClr val="tx1"/>
                </a:solidFill>
              </a:rPr>
              <a:t> bozgunundan sonra Karlofça barışı yapılmak zorunda kalındı. </a:t>
            </a:r>
          </a:p>
          <a:p>
            <a:r>
              <a:rPr lang="tr-TR" dirty="0" smtClean="0"/>
              <a:t> </a:t>
            </a:r>
            <a:endParaRPr lang="tr-TR" dirty="0" smtClean="0">
              <a:solidFill>
                <a:schemeClr val="tx1"/>
              </a:solidFill>
              <a:latin typeface="+mj-lt"/>
            </a:endParaRPr>
          </a:p>
          <a:p>
            <a:pPr marL="342900" indent="-342900">
              <a:buFont typeface="Arial" panose="020B0604020202020204" pitchFamily="34" charset="0"/>
              <a:buChar char="•"/>
            </a:pPr>
            <a:endParaRPr lang="tr-TR" dirty="0"/>
          </a:p>
        </p:txBody>
      </p:sp>
      <p:sp>
        <p:nvSpPr>
          <p:cNvPr id="2" name="Slide Number Placeholder 1"/>
          <p:cNvSpPr>
            <a:spLocks noGrp="1"/>
          </p:cNvSpPr>
          <p:nvPr>
            <p:ph type="sldNum" sz="quarter" idx="13"/>
          </p:nvPr>
        </p:nvSpPr>
        <p:spPr/>
        <p:txBody>
          <a:bodyPr/>
          <a:lstStyle/>
          <a:p>
            <a:fld id="{8E6AA186-9BDC-43F2-8CB7-BFB6CE2B9968}" type="slidenum">
              <a:rPr lang="tr-TR" smtClean="0"/>
              <a:pPr/>
              <a:t>8</a:t>
            </a:fld>
            <a:endParaRPr lang="tr-TR" dirty="0"/>
          </a:p>
        </p:txBody>
      </p:sp>
      <p:sp>
        <p:nvSpPr>
          <p:cNvPr id="3" name="Text Placeholder 2"/>
          <p:cNvSpPr>
            <a:spLocks noGrp="1"/>
          </p:cNvSpPr>
          <p:nvPr>
            <p:ph type="body" sz="quarter" idx="15"/>
          </p:nvPr>
        </p:nvSpPr>
        <p:spPr>
          <a:xfrm>
            <a:off x="180000" y="5888"/>
            <a:ext cx="7674664" cy="1077218"/>
          </a:xfrm>
        </p:spPr>
        <p:txBody>
          <a:bodyPr/>
          <a:lstStyle/>
          <a:p>
            <a:r>
              <a:rPr lang="tr-TR" dirty="0"/>
              <a:t>1.1. Osmanlı’nın Buhran Yılları: Duraklama Dönemi</a:t>
            </a:r>
          </a:p>
        </p:txBody>
      </p:sp>
    </p:spTree>
    <p:extLst>
      <p:ext uri="{BB962C8B-B14F-4D97-AF65-F5344CB8AC3E}">
        <p14:creationId xmlns:p14="http://schemas.microsoft.com/office/powerpoint/2010/main" val="241130176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Teması">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vert="horz" wrap="square" lIns="91440" tIns="45720" rIns="91440" bIns="45720" rtlCol="0" anchor="t" anchorCtr="0">
        <a:normAutofit/>
      </a:bodyPr>
      <a:lstStyle>
        <a:defPPr>
          <a:defRPr dirty="0">
            <a:latin typeface="+mj-lt"/>
          </a:defRPr>
        </a:defPPr>
      </a:lstStyle>
    </a:txDef>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3.xml><?xml version="1.0" encoding="utf-8"?>
<ct:contentTypeSchema xmlns:ct="http://schemas.microsoft.com/office/2006/metadata/contentType" xmlns:ma="http://schemas.microsoft.com/office/2006/metadata/properties/metaAttributes" ct:_="" ma:_="" ma:contentTypeName="Belge" ma:contentTypeID="0x0101007410583CCB02994C9F17F3D6C44D5B81" ma:contentTypeVersion="0" ma:contentTypeDescription="Yeni belge oluşturun." ma:contentTypeScope="" ma:versionID="f9ff07e399d4e58a16f7f29d9098f335">
  <xsd:schema xmlns:xsd="http://www.w3.org/2001/XMLSchema" xmlns:xs="http://www.w3.org/2001/XMLSchema" xmlns:p="http://schemas.microsoft.com/office/2006/metadata/properties" xmlns:ns2="05416b08-9f3d-4873-966f-a14cbcd5b464" targetNamespace="http://schemas.microsoft.com/office/2006/metadata/properties" ma:root="true" ma:fieldsID="c63a06593cbc894d5cf7590decace6bb" ns2:_="">
    <xsd:import namespace="05416b08-9f3d-4873-966f-a14cbcd5b464"/>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5416b08-9f3d-4873-966f-a14cbcd5b464" elementFormDefault="qualified">
    <xsd:import namespace="http://schemas.microsoft.com/office/2006/documentManagement/types"/>
    <xsd:import namespace="http://schemas.microsoft.com/office/infopath/2007/PartnerControls"/>
    <xsd:element name="_dlc_DocId" ma:index="8" nillable="true" ma:displayName="Belge Kimliği Değeri" ma:description="Bu öğeye atanan belge kimliğinin değeri." ma:internalName="_dlc_DocId" ma:readOnly="true">
      <xsd:simpleType>
        <xsd:restriction base="dms:Text"/>
      </xsd:simpleType>
    </xsd:element>
    <xsd:element name="_dlc_DocIdUrl" ma:index="9" nillable="true" ma:displayName="Belge Kimliği" ma:description="Bu belgeye yönelik kalıcı bağlantı."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çerik Türü"/>
        <xsd:element ref="dc:title" minOccurs="0" maxOccurs="1" ma:index="4" ma:displayName="Başlı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_dlc_DocId xmlns="05416b08-9f3d-4873-966f-a14cbcd5b464">4XWCX7D3QY77-2-849</_dlc_DocId>
    <_dlc_DocIdUrl xmlns="05416b08-9f3d-4873-966f-a14cbcd5b464">
      <Url>https://auzefportal.istanbul.edu.tr/sites/BelgeMerkezi/_layouts/15/DocIdRedir.aspx?ID=4XWCX7D3QY77-2-849</Url>
      <Description>4XWCX7D3QY77-2-849</Description>
    </_dlc_DocIdUrl>
  </documentManagement>
</p:properties>
</file>

<file path=customXml/itemProps1.xml><?xml version="1.0" encoding="utf-8"?>
<ds:datastoreItem xmlns:ds="http://schemas.openxmlformats.org/officeDocument/2006/customXml" ds:itemID="{E87743D7-83F3-458B-8647-8644E8074EF9}">
  <ds:schemaRefs>
    <ds:schemaRef ds:uri="http://schemas.microsoft.com/sharepoint/v3/contenttype/forms"/>
  </ds:schemaRefs>
</ds:datastoreItem>
</file>

<file path=customXml/itemProps2.xml><?xml version="1.0" encoding="utf-8"?>
<ds:datastoreItem xmlns:ds="http://schemas.openxmlformats.org/officeDocument/2006/customXml" ds:itemID="{B87F5DD5-DD99-4F3C-BC91-27B8F83670E2}">
  <ds:schemaRefs>
    <ds:schemaRef ds:uri="http://schemas.microsoft.com/sharepoint/events"/>
  </ds:schemaRefs>
</ds:datastoreItem>
</file>

<file path=customXml/itemProps3.xml><?xml version="1.0" encoding="utf-8"?>
<ds:datastoreItem xmlns:ds="http://schemas.openxmlformats.org/officeDocument/2006/customXml" ds:itemID="{55F5C664-1733-4BD5-B3DD-2BA01FE899C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5416b08-9f3d-4873-966f-a14cbcd5b46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6CA9D539-8B0C-4B42-B5A3-E4FF2A5350F8}">
  <ds:schemaRefs>
    <ds:schemaRef ds:uri="http://purl.org/dc/elements/1.1/"/>
    <ds:schemaRef ds:uri="http://schemas.microsoft.com/office/2006/documentManagement/types"/>
    <ds:schemaRef ds:uri="http://purl.org/dc/terms/"/>
    <ds:schemaRef ds:uri="05416b08-9f3d-4873-966f-a14cbcd5b464"/>
    <ds:schemaRef ds:uri="http://purl.org/dc/dcmitype/"/>
    <ds:schemaRef ds:uri="http://www.w3.org/XML/1998/namespace"/>
    <ds:schemaRef ds:uri="http://schemas.microsoft.com/office/infopath/2007/PartnerControls"/>
    <ds:schemaRef ds:uri="http://schemas.openxmlformats.org/package/2006/metadata/core-propertie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Adjacency.thmx</Template>
  <TotalTime>1309</TotalTime>
  <Words>3459</Words>
  <Application>Microsoft Office PowerPoint</Application>
  <PresentationFormat>Ekran Gösterisi (4:3)</PresentationFormat>
  <Paragraphs>315</Paragraphs>
  <Slides>44</Slides>
  <Notes>0</Notes>
  <HiddenSlides>0</HiddenSlides>
  <MMClips>0</MMClips>
  <ScaleCrop>false</ScaleCrop>
  <HeadingPairs>
    <vt:vector size="4" baseType="variant">
      <vt:variant>
        <vt:lpstr>Tema</vt:lpstr>
      </vt:variant>
      <vt:variant>
        <vt:i4>1</vt:i4>
      </vt:variant>
      <vt:variant>
        <vt:lpstr>Slayt Başlıkları</vt:lpstr>
      </vt:variant>
      <vt:variant>
        <vt:i4>44</vt:i4>
      </vt:variant>
    </vt:vector>
  </HeadingPairs>
  <TitlesOfParts>
    <vt:vector size="45" baseType="lpstr">
      <vt:lpstr>Office Teması</vt:lpstr>
      <vt:lpstr>PowerPoint Sunusu</vt:lpstr>
      <vt:lpstr>1. OSMANLI DEVLETİ’NİN GERİLEME DÖNEMİ VE YENİLEŞME ÇABALARI</vt:lpstr>
      <vt:lpstr>1.1. Osmanlı’nın Buhran Yılları: Duraklama Dönemi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Mehmet TOSUN</dc:creator>
  <cp:lastModifiedBy>work</cp:lastModifiedBy>
  <cp:revision>410</cp:revision>
  <dcterms:modified xsi:type="dcterms:W3CDTF">2014-09-18T10:58:22Z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0x0101007410583CCB02994C9F17F3D6C44D5B81</vt:lpwstr>
  </property>
  <property fmtid="{D5CDD505-2E9C-101B-9397-08002B2CF9AE}" pid="3" name="_dlc_DocIdItemGuid">
    <vt:lpwstr>997e2a88-f91b-44b2-bd16-a0174c7f7db3</vt:lpwstr>
  </property>
</Properties>
</file>